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56" r:id="rId2"/>
    <p:sldId id="370" r:id="rId3"/>
    <p:sldId id="359" r:id="rId4"/>
    <p:sldId id="371" r:id="rId5"/>
    <p:sldId id="361" r:id="rId6"/>
    <p:sldId id="366" r:id="rId7"/>
    <p:sldId id="367" r:id="rId8"/>
    <p:sldId id="368" r:id="rId9"/>
    <p:sldId id="369" r:id="rId10"/>
  </p:sldIdLst>
  <p:sldSz cx="12192000" cy="6858000"/>
  <p:notesSz cx="6858000" cy="9144000"/>
  <p:defaultTextStyle>
    <a:defPPr>
      <a:defRPr lang="es-P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732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760313-C582-400B-86F4-0C08F7524976}" type="datetimeFigureOut">
              <a:rPr lang="es-PE" smtClean="0"/>
              <a:t>29/04/2021</a:t>
            </a:fld>
            <a:endParaRPr lang="es-PE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PE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701315-36BE-4CB6-8425-31BD14FD2365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0540826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315AC8-F02E-4515-B756-CB2D9F3AB0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C2E9020-7E51-46E7-A048-774D470C31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E43042B-7C77-4994-8826-A39AD1B934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B7FE6-CD97-46ED-9743-77C640BCED70}" type="datetimeFigureOut">
              <a:rPr lang="es-PE" smtClean="0"/>
              <a:t>29/04/2021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FD4FE92-1EF7-403D-80B8-9F5B2737C8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15E79F1-E1BC-41E7-B0FB-7A88CD83E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8EEA7-89B2-4E3A-B7F6-471828B39FD6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5887793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00B8A0-9802-496E-9BC7-B622B55C44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004D48C-5E80-4FE9-9580-567B18D0E1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D4252E7-40A7-41E4-99B7-1A7450901B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B7FE6-CD97-46ED-9743-77C640BCED70}" type="datetimeFigureOut">
              <a:rPr lang="es-PE" smtClean="0"/>
              <a:t>29/04/2021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DC0956F-DFBF-469A-A746-0F95AEF0E1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BB23410-FFFF-4359-A062-A7EC9FBC7C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8EEA7-89B2-4E3A-B7F6-471828B39FD6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990808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39D035-2AB6-4C8E-B346-2A0A41AE9E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2DF6C91-A5FC-43AD-8B60-F68924D1D1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EAC38D0-88CE-4802-AA4A-13BF70D6D1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B7FE6-CD97-46ED-9743-77C640BCED70}" type="datetimeFigureOut">
              <a:rPr lang="es-PE" smtClean="0"/>
              <a:t>29/04/2021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C664BE9-4DC6-4F7E-BFA2-8665500D52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CCC0AE0-ACB4-4C3E-B72F-BCDCF771E1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8EEA7-89B2-4E3A-B7F6-471828B39FD6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2440284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FA9D20-F841-48C9-9CA8-EAC0F725BC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8F1BA09-C5D0-4E94-AA15-5848E26979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364E4AA-224A-49C2-8080-BFF88375FA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F2F1367-14AF-4086-9591-3CA8535225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B7FE6-CD97-46ED-9743-77C640BCED70}" type="datetimeFigureOut">
              <a:rPr lang="es-PE" smtClean="0"/>
              <a:t>29/04/2021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60B96D8-D60C-4A8B-A9B7-916F2AB86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2DB7F82-89BD-42B3-BDDF-29627846B7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8EEA7-89B2-4E3A-B7F6-471828B39FD6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9429851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8D6AB4-53EA-4864-A6AB-F2FD9C2E94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3E75243-1191-4333-8F8B-1676F31058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47C997C-268D-4A15-BDBC-CA66026D9D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9938ADE6-6F20-4933-BEEF-3379CF9394E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4EC52B4-2603-4CD5-A341-74BDA3322F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84D2CD25-70F4-482F-9422-9F9CE9608D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B7FE6-CD97-46ED-9743-77C640BCED70}" type="datetimeFigureOut">
              <a:rPr lang="es-PE" smtClean="0"/>
              <a:t>29/04/2021</a:t>
            </a:fld>
            <a:endParaRPr lang="es-PE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42BB9232-AC73-4CA0-BAEA-EB1CC2DA6E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2C8CD1FF-670A-46C7-A05E-355C5919A3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8EEA7-89B2-4E3A-B7F6-471828B39FD6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9951135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31C741-92B2-4801-A814-68AF411007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FA28B5F-0C72-4FA5-B9A5-86A58155EF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B7FE6-CD97-46ED-9743-77C640BCED70}" type="datetimeFigureOut">
              <a:rPr lang="es-PE" smtClean="0"/>
              <a:t>29/04/2021</a:t>
            </a:fld>
            <a:endParaRPr lang="es-PE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9C61695-02E0-40DC-96F9-AA5463BF47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8204B10-94FD-4DE6-B917-AF535E6880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8EEA7-89B2-4E3A-B7F6-471828B39FD6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9549402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97ECE6AA-2BA1-45C5-9E9B-F41EB92916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B7FE6-CD97-46ED-9743-77C640BCED70}" type="datetimeFigureOut">
              <a:rPr lang="es-PE" smtClean="0"/>
              <a:t>29/04/2021</a:t>
            </a:fld>
            <a:endParaRPr lang="es-PE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10B9FEC8-E9DA-4C5E-9113-C49F42E8A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E2F9D97-732C-4BB2-872A-5F9213D8F2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8EEA7-89B2-4E3A-B7F6-471828B39FD6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9595176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029124-3B7B-4276-8AA1-5B413392A2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0C96673-B2D7-4D3A-BCCF-0085B98D03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E98DEDB-D7E2-4958-8B60-87DA6B5CC4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B5ADB20-F99A-426B-94C5-60AF3B0EB4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B7FE6-CD97-46ED-9743-77C640BCED70}" type="datetimeFigureOut">
              <a:rPr lang="es-PE" smtClean="0"/>
              <a:t>29/04/2021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F4EA196-3BFD-4BC0-A779-0AB59843A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6F3E106-2D08-4E83-A628-A39D86A501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8EEA7-89B2-4E3A-B7F6-471828B39FD6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6488334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F36334-6771-4960-A041-0629CC43F4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6963E95C-228E-4069-9E2E-9045D8D04D8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E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43DF897-D129-4599-AB8D-97AB71D954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7AF3661-FC78-4D85-B959-28641C798B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B7FE6-CD97-46ED-9743-77C640BCED70}" type="datetimeFigureOut">
              <a:rPr lang="es-PE" smtClean="0"/>
              <a:t>29/04/2021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A75C5FF-DE35-40D4-92DC-493CB50AA5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CEB5A1D-5ED9-4675-86FB-F476252055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8EEA7-89B2-4E3A-B7F6-471828B39FD6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5123317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2565D7-2185-4823-BC53-875EA740FE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879A2E4-7FE8-4F1C-B07D-ACF97A3A7A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CBDA462-584E-4F07-A3C4-4C903FDAC3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B7FE6-CD97-46ED-9743-77C640BCED70}" type="datetimeFigureOut">
              <a:rPr lang="es-PE" smtClean="0"/>
              <a:t>29/04/2021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BB1DDAE-F9EB-4DEA-B708-FAA07540C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CDE442F-E34D-49CE-84BB-3EE955EBB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8EEA7-89B2-4E3A-B7F6-471828B39FD6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6332020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62861AD-D587-4827-8D4D-8604649CB17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DC26CBD-29ED-4B67-BEB1-DE1A084163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E7C203B-4E7E-4B72-BBFA-D8442D3BD5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B7FE6-CD97-46ED-9743-77C640BCED70}" type="datetimeFigureOut">
              <a:rPr lang="es-PE" smtClean="0"/>
              <a:t>29/04/2021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E81999E-F563-404B-AA68-427278FC29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007E657-1F87-4090-849D-329B626047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8EEA7-89B2-4E3A-B7F6-471828B39FD6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1454849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 - Colores izquierda">
  <p:cSld name="Encabezado de sección - Colores izquierda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25"/>
          <p:cNvSpPr>
            <a:spLocks noGrp="1"/>
          </p:cNvSpPr>
          <p:nvPr>
            <p:ph type="pic" idx="2"/>
          </p:nvPr>
        </p:nvSpPr>
        <p:spPr>
          <a:xfrm>
            <a:off x="6092328" y="0"/>
            <a:ext cx="6099672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8" name="Google Shape;78;p25"/>
          <p:cNvSpPr txBox="1">
            <a:spLocks noGrp="1"/>
          </p:cNvSpPr>
          <p:nvPr>
            <p:ph type="title"/>
          </p:nvPr>
        </p:nvSpPr>
        <p:spPr>
          <a:xfrm>
            <a:off x="0" y="0"/>
            <a:ext cx="7634689" cy="6858000"/>
          </a:xfrm>
          <a:prstGeom prst="rect">
            <a:avLst/>
          </a:prstGeom>
          <a:solidFill>
            <a:srgbClr val="F6A015"/>
          </a:solidFill>
          <a:ln>
            <a:noFill/>
          </a:ln>
        </p:spPr>
        <p:txBody>
          <a:bodyPr spcFirstLastPara="1" wrap="square" lIns="252000" tIns="45700" rIns="7200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  <a:defRPr sz="6000" b="1" i="1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5"/>
          <p:cNvSpPr txBox="1">
            <a:spLocks noGrp="1"/>
          </p:cNvSpPr>
          <p:nvPr>
            <p:ph type="body" idx="1"/>
          </p:nvPr>
        </p:nvSpPr>
        <p:spPr>
          <a:xfrm>
            <a:off x="303041" y="4772026"/>
            <a:ext cx="5789287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C00000"/>
              </a:buClr>
              <a:buSzPts val="2400"/>
              <a:buNone/>
              <a:defRPr sz="2400" i="1">
                <a:solidFill>
                  <a:srgbClr val="C00000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68921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0040CAA0-09F0-45E6-98E5-D8D001D23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51136B1-E7AB-4C39-973C-3A744E8739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C344C88-7B42-482F-91E4-587A8BD131C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6B7FE6-CD97-46ED-9743-77C640BCED70}" type="datetimeFigureOut">
              <a:rPr lang="es-PE" smtClean="0"/>
              <a:t>29/04/2021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A2E4B57-F586-4201-8F8C-FEEC30B55D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51286D0-3D67-43EA-A8B9-9C321D9A79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F8EEA7-89B2-4E3A-B7F6-471828B39FD6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6875803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2">
            <a:extLst>
              <a:ext uri="{FF2B5EF4-FFF2-40B4-BE49-F238E27FC236}">
                <a16:creationId xmlns:a16="http://schemas.microsoft.com/office/drawing/2014/main" id="{229200E8-8370-4A3A-BFA1-BDF826C21C56}"/>
              </a:ext>
            </a:extLst>
          </p:cNvPr>
          <p:cNvSpPr txBox="1">
            <a:spLocks/>
          </p:cNvSpPr>
          <p:nvPr/>
        </p:nvSpPr>
        <p:spPr>
          <a:xfrm>
            <a:off x="4071486" y="2824162"/>
            <a:ext cx="8120514" cy="1209675"/>
          </a:xfrm>
          <a:prstGeom prst="rect">
            <a:avLst/>
          </a:prstGeom>
          <a:solidFill>
            <a:schemeClr val="bg2">
              <a:lumMod val="50000"/>
              <a:alpha val="83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vert="horz" lIns="91440" tIns="45720" rIns="7200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85725" algn="r"/>
            <a:r>
              <a:rPr lang="es-ES" sz="2800" b="1" dirty="0">
                <a:solidFill>
                  <a:schemeClr val="bg1"/>
                </a:solidFill>
                <a:latin typeface="Gill Sans MT" panose="020B0502020104020203" pitchFamily="34" charset="0"/>
              </a:rPr>
              <a:t>Prácticas colusorias horizontales facilitadas por el uso de algoritmos de fijación de precios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CBC1B82E-AE02-4118-9860-32DA403BC596}"/>
              </a:ext>
            </a:extLst>
          </p:cNvPr>
          <p:cNvSpPr txBox="1"/>
          <p:nvPr/>
        </p:nvSpPr>
        <p:spPr>
          <a:xfrm>
            <a:off x="9877425" y="6488668"/>
            <a:ext cx="274237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5725"/>
            <a:r>
              <a:rPr lang="es-ES" sz="1600" i="1" dirty="0">
                <a:solidFill>
                  <a:schemeClr val="bg1"/>
                </a:solidFill>
                <a:latin typeface="Tw Cen MT" panose="020B0602020104020603" pitchFamily="34" charset="0"/>
              </a:rPr>
              <a:t>Sofía Rivera Alvarado</a:t>
            </a:r>
            <a:endParaRPr lang="es-PE" sz="1600" i="1" dirty="0">
              <a:solidFill>
                <a:schemeClr val="bg1"/>
              </a:solidFill>
              <a:latin typeface="Tw Cen MT" panose="020B06020201040206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38025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ítulo 2">
            <a:extLst>
              <a:ext uri="{FF2B5EF4-FFF2-40B4-BE49-F238E27FC236}">
                <a16:creationId xmlns:a16="http://schemas.microsoft.com/office/drawing/2014/main" id="{083C9E52-E4B3-46CD-B640-982E472ADB81}"/>
              </a:ext>
            </a:extLst>
          </p:cNvPr>
          <p:cNvSpPr txBox="1">
            <a:spLocks/>
          </p:cNvSpPr>
          <p:nvPr/>
        </p:nvSpPr>
        <p:spPr>
          <a:xfrm>
            <a:off x="0" y="2092960"/>
            <a:ext cx="12191999" cy="3362960"/>
          </a:xfrm>
          <a:prstGeom prst="rect">
            <a:avLst/>
          </a:prstGeom>
          <a:solidFill>
            <a:schemeClr val="tx2">
              <a:lumMod val="75000"/>
              <a:alpha val="83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txBody>
          <a:bodyPr vert="horz" lIns="91440" tIns="45720" rIns="7200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85725" algn="just">
              <a:lnSpc>
                <a:spcPct val="100000"/>
              </a:lnSpc>
            </a:pPr>
            <a:r>
              <a:rPr lang="es-ES" sz="2800" b="1" dirty="0">
                <a:solidFill>
                  <a:schemeClr val="bg1"/>
                </a:solidFill>
                <a:latin typeface="Gill Sans MT" panose="020B0502020104020203" pitchFamily="34" charset="0"/>
              </a:rPr>
              <a:t>¿El uso de algoritmos de fijación de precios puede propiciar conductas colusorias entre agentes competidores que no están tipificadas como tales en la Ley de Libre Competencia, y por tanto, no pueden ser objeto de investigación y sanción por la autoridad de competencia nacional?</a:t>
            </a:r>
          </a:p>
        </p:txBody>
      </p:sp>
    </p:spTree>
    <p:extLst>
      <p:ext uri="{BB962C8B-B14F-4D97-AF65-F5344CB8AC3E}">
        <p14:creationId xmlns:p14="http://schemas.microsoft.com/office/powerpoint/2010/main" val="39897964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o 6">
            <a:extLst>
              <a:ext uri="{FF2B5EF4-FFF2-40B4-BE49-F238E27FC236}">
                <a16:creationId xmlns:a16="http://schemas.microsoft.com/office/drawing/2014/main" id="{FC4A1EF7-2924-48D0-8E58-7289560423B7}"/>
              </a:ext>
            </a:extLst>
          </p:cNvPr>
          <p:cNvGrpSpPr/>
          <p:nvPr/>
        </p:nvGrpSpPr>
        <p:grpSpPr>
          <a:xfrm>
            <a:off x="4295859" y="1711325"/>
            <a:ext cx="6745721" cy="4351337"/>
            <a:chOff x="1990809" y="1597025"/>
            <a:chExt cx="6745721" cy="4351337"/>
          </a:xfrm>
        </p:grpSpPr>
        <p:sp>
          <p:nvSpPr>
            <p:cNvPr id="8" name="Conector recto 7">
              <a:extLst>
                <a:ext uri="{FF2B5EF4-FFF2-40B4-BE49-F238E27FC236}">
                  <a16:creationId xmlns:a16="http://schemas.microsoft.com/office/drawing/2014/main" id="{6CECB8CD-00D0-4508-AC8F-C89C4FA107D0}"/>
                </a:ext>
              </a:extLst>
            </p:cNvPr>
            <p:cNvSpPr/>
            <p:nvPr/>
          </p:nvSpPr>
          <p:spPr>
            <a:xfrm>
              <a:off x="3383238" y="5295662"/>
              <a:ext cx="4368743" cy="0"/>
            </a:xfrm>
            <a:prstGeom prst="line">
              <a:avLst/>
            </a:prstGeom>
            <a:ln w="57150"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9" name="Conector recto 8">
              <a:extLst>
                <a:ext uri="{FF2B5EF4-FFF2-40B4-BE49-F238E27FC236}">
                  <a16:creationId xmlns:a16="http://schemas.microsoft.com/office/drawing/2014/main" id="{3A11443A-1F26-44BA-8105-1ED620DC8045}"/>
                </a:ext>
              </a:extLst>
            </p:cNvPr>
            <p:cNvSpPr/>
            <p:nvPr/>
          </p:nvSpPr>
          <p:spPr>
            <a:xfrm>
              <a:off x="3383238" y="3772694"/>
              <a:ext cx="3742150" cy="0"/>
            </a:xfrm>
            <a:prstGeom prst="line">
              <a:avLst/>
            </a:prstGeom>
            <a:ln w="57150"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Conector recto 9">
              <a:extLst>
                <a:ext uri="{FF2B5EF4-FFF2-40B4-BE49-F238E27FC236}">
                  <a16:creationId xmlns:a16="http://schemas.microsoft.com/office/drawing/2014/main" id="{C88FBB2B-22B1-40E0-A33D-33695162674B}"/>
                </a:ext>
              </a:extLst>
            </p:cNvPr>
            <p:cNvSpPr/>
            <p:nvPr/>
          </p:nvSpPr>
          <p:spPr>
            <a:xfrm>
              <a:off x="3383238" y="2249725"/>
              <a:ext cx="4368743" cy="0"/>
            </a:xfrm>
            <a:prstGeom prst="line">
              <a:avLst/>
            </a:prstGeom>
            <a:ln w="57150"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2" name="Forma libre: forma 11">
              <a:extLst>
                <a:ext uri="{FF2B5EF4-FFF2-40B4-BE49-F238E27FC236}">
                  <a16:creationId xmlns:a16="http://schemas.microsoft.com/office/drawing/2014/main" id="{29AA8B50-C969-4264-8E72-AA6D99FBCF1F}"/>
                </a:ext>
              </a:extLst>
            </p:cNvPr>
            <p:cNvSpPr/>
            <p:nvPr/>
          </p:nvSpPr>
          <p:spPr>
            <a:xfrm>
              <a:off x="1990809" y="3907585"/>
              <a:ext cx="2784856" cy="1435941"/>
            </a:xfrm>
            <a:custGeom>
              <a:avLst/>
              <a:gdLst>
                <a:gd name="connsiteX0" fmla="*/ 0 w 2784856"/>
                <a:gd name="connsiteY0" fmla="*/ 0 h 1435941"/>
                <a:gd name="connsiteX1" fmla="*/ 2784856 w 2784856"/>
                <a:gd name="connsiteY1" fmla="*/ 0 h 1435941"/>
                <a:gd name="connsiteX2" fmla="*/ 2784856 w 2784856"/>
                <a:gd name="connsiteY2" fmla="*/ 1435941 h 1435941"/>
                <a:gd name="connsiteX3" fmla="*/ 0 w 2784856"/>
                <a:gd name="connsiteY3" fmla="*/ 1435941 h 1435941"/>
                <a:gd name="connsiteX4" fmla="*/ 0 w 2784856"/>
                <a:gd name="connsiteY4" fmla="*/ 0 h 1435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84856" h="1435941">
                  <a:moveTo>
                    <a:pt x="0" y="0"/>
                  </a:moveTo>
                  <a:lnTo>
                    <a:pt x="2784856" y="0"/>
                  </a:lnTo>
                  <a:lnTo>
                    <a:pt x="2784856" y="1435941"/>
                  </a:lnTo>
                  <a:lnTo>
                    <a:pt x="0" y="1435941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sp3d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b" anchorCtr="0">
              <a:noAutofit/>
            </a:bodyPr>
            <a:lstStyle/>
            <a:p>
              <a:pPr marL="0" lvl="0" indent="0" algn="ctr" defTabSz="2889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s-PE" sz="6500" kern="1200"/>
            </a:p>
          </p:txBody>
        </p:sp>
        <p:sp>
          <p:nvSpPr>
            <p:cNvPr id="14" name="Forma libre: forma 13">
              <a:extLst>
                <a:ext uri="{FF2B5EF4-FFF2-40B4-BE49-F238E27FC236}">
                  <a16:creationId xmlns:a16="http://schemas.microsoft.com/office/drawing/2014/main" id="{E5A4A821-BEA0-4FD4-8F61-9D1D6F2214FC}"/>
                </a:ext>
              </a:extLst>
            </p:cNvPr>
            <p:cNvSpPr/>
            <p:nvPr/>
          </p:nvSpPr>
          <p:spPr>
            <a:xfrm>
              <a:off x="8404682" y="1597025"/>
              <a:ext cx="331848" cy="1305401"/>
            </a:xfrm>
            <a:custGeom>
              <a:avLst/>
              <a:gdLst>
                <a:gd name="connsiteX0" fmla="*/ 0 w 331848"/>
                <a:gd name="connsiteY0" fmla="*/ 0 h 1305401"/>
                <a:gd name="connsiteX1" fmla="*/ 331848 w 331848"/>
                <a:gd name="connsiteY1" fmla="*/ 0 h 1305401"/>
                <a:gd name="connsiteX2" fmla="*/ 331848 w 331848"/>
                <a:gd name="connsiteY2" fmla="*/ 1305401 h 1305401"/>
                <a:gd name="connsiteX3" fmla="*/ 0 w 331848"/>
                <a:gd name="connsiteY3" fmla="*/ 1305401 h 1305401"/>
                <a:gd name="connsiteX4" fmla="*/ 0 w 331848"/>
                <a:gd name="connsiteY4" fmla="*/ 0 h 1305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1848" h="1305401">
                  <a:moveTo>
                    <a:pt x="0" y="0"/>
                  </a:moveTo>
                  <a:lnTo>
                    <a:pt x="331848" y="0"/>
                  </a:lnTo>
                  <a:lnTo>
                    <a:pt x="331848" y="1305401"/>
                  </a:lnTo>
                  <a:lnTo>
                    <a:pt x="0" y="130540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6670" tIns="0" rIns="26670" bIns="0" numCol="1" spcCol="1270" anchor="ctr" anchorCtr="0">
              <a:noAutofit/>
            </a:bodyPr>
            <a:lstStyle/>
            <a:p>
              <a:pPr marL="0" lvl="0" indent="0" algn="l" defTabSz="311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s-PE" sz="700" kern="1200"/>
            </a:p>
          </p:txBody>
        </p:sp>
        <p:sp>
          <p:nvSpPr>
            <p:cNvPr id="16" name="Forma libre: forma 15">
              <a:extLst>
                <a:ext uri="{FF2B5EF4-FFF2-40B4-BE49-F238E27FC236}">
                  <a16:creationId xmlns:a16="http://schemas.microsoft.com/office/drawing/2014/main" id="{5FC36425-6A2D-4162-BCAD-8262E449EEC6}"/>
                </a:ext>
              </a:extLst>
            </p:cNvPr>
            <p:cNvSpPr/>
            <p:nvPr/>
          </p:nvSpPr>
          <p:spPr>
            <a:xfrm>
              <a:off x="7778089" y="3119993"/>
              <a:ext cx="394507" cy="1305401"/>
            </a:xfrm>
            <a:custGeom>
              <a:avLst/>
              <a:gdLst>
                <a:gd name="connsiteX0" fmla="*/ 0 w 394507"/>
                <a:gd name="connsiteY0" fmla="*/ 0 h 1305401"/>
                <a:gd name="connsiteX1" fmla="*/ 394507 w 394507"/>
                <a:gd name="connsiteY1" fmla="*/ 0 h 1305401"/>
                <a:gd name="connsiteX2" fmla="*/ 394507 w 394507"/>
                <a:gd name="connsiteY2" fmla="*/ 1305401 h 1305401"/>
                <a:gd name="connsiteX3" fmla="*/ 0 w 394507"/>
                <a:gd name="connsiteY3" fmla="*/ 1305401 h 1305401"/>
                <a:gd name="connsiteX4" fmla="*/ 0 w 394507"/>
                <a:gd name="connsiteY4" fmla="*/ 0 h 1305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507" h="1305401">
                  <a:moveTo>
                    <a:pt x="0" y="0"/>
                  </a:moveTo>
                  <a:lnTo>
                    <a:pt x="394507" y="0"/>
                  </a:lnTo>
                  <a:lnTo>
                    <a:pt x="394507" y="1305401"/>
                  </a:lnTo>
                  <a:lnTo>
                    <a:pt x="0" y="130540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6670" tIns="0" rIns="26670" bIns="0" numCol="1" spcCol="1270" anchor="ctr" anchorCtr="0">
              <a:noAutofit/>
            </a:bodyPr>
            <a:lstStyle/>
            <a:p>
              <a:pPr marL="0" lvl="0" indent="0" algn="l" defTabSz="311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s-PE" sz="700" kern="1200"/>
            </a:p>
          </p:txBody>
        </p:sp>
        <p:sp>
          <p:nvSpPr>
            <p:cNvPr id="18" name="Forma libre: forma 17">
              <a:extLst>
                <a:ext uri="{FF2B5EF4-FFF2-40B4-BE49-F238E27FC236}">
                  <a16:creationId xmlns:a16="http://schemas.microsoft.com/office/drawing/2014/main" id="{E32C0E54-4878-465F-B92F-97EFD7148AE9}"/>
                </a:ext>
              </a:extLst>
            </p:cNvPr>
            <p:cNvSpPr/>
            <p:nvPr/>
          </p:nvSpPr>
          <p:spPr>
            <a:xfrm>
              <a:off x="8404682" y="4642961"/>
              <a:ext cx="331848" cy="1305401"/>
            </a:xfrm>
            <a:custGeom>
              <a:avLst/>
              <a:gdLst>
                <a:gd name="connsiteX0" fmla="*/ 0 w 331848"/>
                <a:gd name="connsiteY0" fmla="*/ 0 h 1305401"/>
                <a:gd name="connsiteX1" fmla="*/ 331848 w 331848"/>
                <a:gd name="connsiteY1" fmla="*/ 0 h 1305401"/>
                <a:gd name="connsiteX2" fmla="*/ 331848 w 331848"/>
                <a:gd name="connsiteY2" fmla="*/ 1305401 h 1305401"/>
                <a:gd name="connsiteX3" fmla="*/ 0 w 331848"/>
                <a:gd name="connsiteY3" fmla="*/ 1305401 h 1305401"/>
                <a:gd name="connsiteX4" fmla="*/ 0 w 331848"/>
                <a:gd name="connsiteY4" fmla="*/ 0 h 1305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1848" h="1305401">
                  <a:moveTo>
                    <a:pt x="0" y="0"/>
                  </a:moveTo>
                  <a:lnTo>
                    <a:pt x="331848" y="0"/>
                  </a:lnTo>
                  <a:lnTo>
                    <a:pt x="331848" y="1305401"/>
                  </a:lnTo>
                  <a:lnTo>
                    <a:pt x="0" y="130540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6670" tIns="0" rIns="26670" bIns="0" numCol="1" spcCol="1270" anchor="ctr" anchorCtr="0">
              <a:noAutofit/>
            </a:bodyPr>
            <a:lstStyle/>
            <a:p>
              <a:pPr marL="0" lvl="0" indent="0" algn="l" defTabSz="311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s-PE" sz="700" kern="1200"/>
            </a:p>
          </p:txBody>
        </p:sp>
      </p:grpSp>
      <p:sp>
        <p:nvSpPr>
          <p:cNvPr id="5" name="Título 1">
            <a:extLst>
              <a:ext uri="{FF2B5EF4-FFF2-40B4-BE49-F238E27FC236}">
                <a16:creationId xmlns:a16="http://schemas.microsoft.com/office/drawing/2014/main" id="{1911660D-FE2B-45AC-B78E-AC5036040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22922"/>
            <a:ext cx="10515600" cy="79562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just"/>
            <a:r>
              <a:rPr lang="es-ES" sz="2800" b="1" dirty="0">
                <a:latin typeface="Gill Sans MT" panose="020B0502020104020203" pitchFamily="34" charset="0"/>
              </a:rPr>
              <a:t>Algoritmos y la fijación de precios</a:t>
            </a:r>
            <a:endParaRPr lang="es-PE" sz="2800" b="1" dirty="0">
              <a:latin typeface="Gill Sans MT" panose="020B0502020104020203" pitchFamily="34" charset="0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68E6D223-C7DE-4DEF-A6DF-033C18601E43}"/>
              </a:ext>
            </a:extLst>
          </p:cNvPr>
          <p:cNvSpPr/>
          <p:nvPr/>
        </p:nvSpPr>
        <p:spPr>
          <a:xfrm>
            <a:off x="655319" y="0"/>
            <a:ext cx="3311770" cy="323276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22" name="Imagen 21" descr="Imagen que contiene taza, interior, persona, tabla&#10;&#10;Descripción generada automáticamente">
            <a:extLst>
              <a:ext uri="{FF2B5EF4-FFF2-40B4-BE49-F238E27FC236}">
                <a16:creationId xmlns:a16="http://schemas.microsoft.com/office/drawing/2014/main" id="{DAAC7AB4-D7C8-42C4-B83D-DF8E08A0E5B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77" b="39306"/>
          <a:stretch/>
        </p:blipFill>
        <p:spPr>
          <a:xfrm>
            <a:off x="958136" y="1400174"/>
            <a:ext cx="4912254" cy="49360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3" name="Rectángulo: esquinas redondeadas 22">
            <a:extLst>
              <a:ext uri="{FF2B5EF4-FFF2-40B4-BE49-F238E27FC236}">
                <a16:creationId xmlns:a16="http://schemas.microsoft.com/office/drawing/2014/main" id="{4EE5FCEA-A109-4515-9C61-0C7FC0ADDC58}"/>
              </a:ext>
            </a:extLst>
          </p:cNvPr>
          <p:cNvSpPr/>
          <p:nvPr/>
        </p:nvSpPr>
        <p:spPr>
          <a:xfrm>
            <a:off x="6405967" y="2006517"/>
            <a:ext cx="4288355" cy="730211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r>
              <a:rPr lang="es-PE" sz="1600" dirty="0"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es-PE" sz="1600" dirty="0">
                <a:effectLst/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ecuencias de comandos e instrucciones que solucionan un problema o ejecutan una tarea</a:t>
            </a:r>
            <a:endParaRPr lang="es-PE" sz="1600" dirty="0">
              <a:latin typeface="Tw Cen MT" panose="020B0602020104020603" pitchFamily="34" charset="0"/>
            </a:endParaRPr>
          </a:p>
        </p:txBody>
      </p:sp>
      <p:sp>
        <p:nvSpPr>
          <p:cNvPr id="24" name="Rectángulo: esquinas redondeadas 23">
            <a:extLst>
              <a:ext uri="{FF2B5EF4-FFF2-40B4-BE49-F238E27FC236}">
                <a16:creationId xmlns:a16="http://schemas.microsoft.com/office/drawing/2014/main" id="{313CEB02-C13E-4BAF-AF50-45C7C7FC99F6}"/>
              </a:ext>
            </a:extLst>
          </p:cNvPr>
          <p:cNvSpPr/>
          <p:nvPr/>
        </p:nvSpPr>
        <p:spPr>
          <a:xfrm>
            <a:off x="6877050" y="3505183"/>
            <a:ext cx="4288355" cy="72604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r>
              <a:rPr lang="es-PE" sz="1600" dirty="0">
                <a:effectLst/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Capacidad de auto aprendizaje</a:t>
            </a:r>
            <a:endParaRPr lang="es-PE" sz="1600" dirty="0">
              <a:latin typeface="Tw Cen MT" panose="020B0602020104020603" pitchFamily="34" charset="0"/>
            </a:endParaRPr>
          </a:p>
        </p:txBody>
      </p:sp>
      <p:sp>
        <p:nvSpPr>
          <p:cNvPr id="25" name="Rectángulo: esquinas redondeadas 24">
            <a:extLst>
              <a:ext uri="{FF2B5EF4-FFF2-40B4-BE49-F238E27FC236}">
                <a16:creationId xmlns:a16="http://schemas.microsoft.com/office/drawing/2014/main" id="{99DC777E-AFAE-4543-BF38-D9549D7F64EB}"/>
              </a:ext>
            </a:extLst>
          </p:cNvPr>
          <p:cNvSpPr/>
          <p:nvPr/>
        </p:nvSpPr>
        <p:spPr>
          <a:xfrm>
            <a:off x="7391400" y="5037259"/>
            <a:ext cx="4288355" cy="696602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r>
              <a:rPr lang="es-PE" sz="1600" dirty="0">
                <a:effectLst/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Anticipan los cambios en la evolución de precios de los competidores</a:t>
            </a:r>
            <a:endParaRPr lang="es-PE" sz="1600" dirty="0">
              <a:latin typeface="Tw Cen MT" panose="020B06020201040206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65575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Google Shape;155;p1"/>
          <p:cNvCxnSpPr/>
          <p:nvPr/>
        </p:nvCxnSpPr>
        <p:spPr>
          <a:xfrm>
            <a:off x="653691" y="1064539"/>
            <a:ext cx="5400000" cy="0"/>
          </a:xfrm>
          <a:prstGeom prst="straightConnector1">
            <a:avLst/>
          </a:prstGeom>
          <a:noFill/>
          <a:ln w="38100" cap="rnd" cmpd="sng">
            <a:solidFill>
              <a:schemeClr val="bg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4" name="Imagen 3" descr="Texto&#10;&#10;Descripción generada automáticamente">
            <a:extLst>
              <a:ext uri="{FF2B5EF4-FFF2-40B4-BE49-F238E27FC236}">
                <a16:creationId xmlns:a16="http://schemas.microsoft.com/office/drawing/2014/main" id="{7199C83A-E63A-455F-827F-D81E36CFC14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64" t="1282" r="27189" b="-1282"/>
          <a:stretch/>
        </p:blipFill>
        <p:spPr>
          <a:xfrm>
            <a:off x="6624320" y="0"/>
            <a:ext cx="5567679" cy="6961860"/>
          </a:xfrm>
          <a:prstGeom prst="rect">
            <a:avLst/>
          </a:prstGeom>
        </p:spPr>
      </p:pic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1" y="0"/>
            <a:ext cx="6761408" cy="6858000"/>
          </a:xfrm>
          <a:solidFill>
            <a:schemeClr val="accent1">
              <a:lumMod val="50000"/>
            </a:schemeClr>
          </a:solidFill>
          <a:ln>
            <a:solidFill>
              <a:srgbClr val="002060"/>
            </a:solidFill>
          </a:ln>
        </p:spPr>
        <p:txBody>
          <a:bodyPr spcFirstLastPara="1" vert="horz" wrap="square" lIns="252000" tIns="45700" rIns="72000" bIns="45700" rtlCol="0" anchor="ctr" anchorCtr="0">
            <a:noAutofit/>
          </a:bodyPr>
          <a:lstStyle/>
          <a:p>
            <a:pPr marL="85725"/>
            <a:r>
              <a:rPr lang="es-PE" sz="4400" i="0" dirty="0">
                <a:solidFill>
                  <a:schemeClr val="bg1"/>
                </a:solidFill>
                <a:latin typeface="Gill Sans MT" panose="020B0502020104020203" pitchFamily="34" charset="0"/>
              </a:rPr>
              <a:t>Principales Hallazgos</a:t>
            </a:r>
          </a:p>
        </p:txBody>
      </p:sp>
    </p:spTree>
    <p:extLst>
      <p:ext uri="{BB962C8B-B14F-4D97-AF65-F5344CB8AC3E}">
        <p14:creationId xmlns:p14="http://schemas.microsoft.com/office/powerpoint/2010/main" val="2403689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8F59EF4-B4E8-492B-BDF0-DB34A43E20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319" y="424151"/>
            <a:ext cx="10515600" cy="795627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just"/>
            <a:r>
              <a:rPr lang="es-ES" sz="2800" b="1" dirty="0">
                <a:latin typeface="Gill Sans MT" panose="020B0502020104020203" pitchFamily="34" charset="0"/>
              </a:rPr>
              <a:t>Escenarios anticompetitivos facilitados por el uso de algoritmos de fijación de precios</a:t>
            </a:r>
            <a:endParaRPr lang="es-PE" sz="2800" b="1" dirty="0">
              <a:latin typeface="Gill Sans MT" panose="020B0502020104020203" pitchFamily="34" charset="0"/>
            </a:endParaRP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ADD11AB1-5840-4E81-9F13-533CD95F5A57}"/>
              </a:ext>
            </a:extLst>
          </p:cNvPr>
          <p:cNvSpPr/>
          <p:nvPr/>
        </p:nvSpPr>
        <p:spPr>
          <a:xfrm>
            <a:off x="655319" y="0"/>
            <a:ext cx="3311770" cy="323276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45" name="CuadroTexto 44">
            <a:extLst>
              <a:ext uri="{FF2B5EF4-FFF2-40B4-BE49-F238E27FC236}">
                <a16:creationId xmlns:a16="http://schemas.microsoft.com/office/drawing/2014/main" id="{6660CFEB-9009-4180-B240-3866D486C3CE}"/>
              </a:ext>
            </a:extLst>
          </p:cNvPr>
          <p:cNvSpPr txBox="1"/>
          <p:nvPr/>
        </p:nvSpPr>
        <p:spPr>
          <a:xfrm>
            <a:off x="5898887" y="2125184"/>
            <a:ext cx="4121973" cy="540446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defTabSz="668657">
              <a:defRPr/>
            </a:pPr>
            <a:r>
              <a:rPr lang="es-ES" b="1" dirty="0">
                <a:solidFill>
                  <a:prstClr val="black"/>
                </a:solidFill>
                <a:latin typeface="Tw Cen MT" panose="020B0602020104020603" pitchFamily="34" charset="0"/>
                <a:cs typeface="Arial" panose="020B0604020202020204" pitchFamily="34" charset="0"/>
              </a:rPr>
              <a:t>Supervisión y aplicación de represalias</a:t>
            </a:r>
            <a:endParaRPr lang="es-PE" b="1" dirty="0">
              <a:solidFill>
                <a:prstClr val="black"/>
              </a:solidFill>
              <a:latin typeface="Tw Cen MT" panose="020B0602020104020603" pitchFamily="34" charset="0"/>
              <a:cs typeface="Arial" panose="020B0604020202020204" pitchFamily="34" charset="0"/>
            </a:endParaRPr>
          </a:p>
        </p:txBody>
      </p:sp>
      <p:sp>
        <p:nvSpPr>
          <p:cNvPr id="46" name="CuadroTexto 45">
            <a:extLst>
              <a:ext uri="{FF2B5EF4-FFF2-40B4-BE49-F238E27FC236}">
                <a16:creationId xmlns:a16="http://schemas.microsoft.com/office/drawing/2014/main" id="{19A15814-052F-40B8-83D2-0527BD23FCCE}"/>
              </a:ext>
            </a:extLst>
          </p:cNvPr>
          <p:cNvSpPr txBox="1"/>
          <p:nvPr/>
        </p:nvSpPr>
        <p:spPr>
          <a:xfrm>
            <a:off x="5456757" y="3299331"/>
            <a:ext cx="4121973" cy="540446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defTabSz="668657">
              <a:defRPr/>
            </a:pPr>
            <a:r>
              <a:rPr lang="es-ES" b="1" dirty="0">
                <a:solidFill>
                  <a:prstClr val="black"/>
                </a:solidFill>
                <a:latin typeface="Tw Cen MT" panose="020B0602020104020603" pitchFamily="34" charset="0"/>
                <a:cs typeface="Arial" panose="020B0604020202020204" pitchFamily="34" charset="0"/>
              </a:rPr>
              <a:t>David </a:t>
            </a:r>
            <a:r>
              <a:rPr lang="es-ES" b="1" dirty="0" err="1">
                <a:solidFill>
                  <a:prstClr val="black"/>
                </a:solidFill>
                <a:latin typeface="Tw Cen MT" panose="020B0602020104020603" pitchFamily="34" charset="0"/>
                <a:cs typeface="Arial" panose="020B0604020202020204" pitchFamily="34" charset="0"/>
              </a:rPr>
              <a:t>Topkins</a:t>
            </a:r>
            <a:r>
              <a:rPr lang="es-ES" b="1" dirty="0">
                <a:solidFill>
                  <a:prstClr val="black"/>
                </a:solidFill>
                <a:latin typeface="Tw Cen MT" panose="020B0602020104020603" pitchFamily="34" charset="0"/>
                <a:cs typeface="Arial" panose="020B0604020202020204" pitchFamily="34" charset="0"/>
              </a:rPr>
              <a:t> y el “Poster Cartel”</a:t>
            </a:r>
            <a:endParaRPr lang="es-PE" b="1" dirty="0">
              <a:solidFill>
                <a:prstClr val="black"/>
              </a:solidFill>
              <a:latin typeface="Tw Cen MT" panose="020B0602020104020603" pitchFamily="34" charset="0"/>
              <a:cs typeface="Arial" panose="020B0604020202020204" pitchFamily="34" charset="0"/>
            </a:endParaRPr>
          </a:p>
        </p:txBody>
      </p:sp>
      <p:sp>
        <p:nvSpPr>
          <p:cNvPr id="47" name="CuadroTexto 46">
            <a:extLst>
              <a:ext uri="{FF2B5EF4-FFF2-40B4-BE49-F238E27FC236}">
                <a16:creationId xmlns:a16="http://schemas.microsoft.com/office/drawing/2014/main" id="{E4135DF1-9A35-4744-9022-4D2B9701BC27}"/>
              </a:ext>
            </a:extLst>
          </p:cNvPr>
          <p:cNvSpPr txBox="1"/>
          <p:nvPr/>
        </p:nvSpPr>
        <p:spPr>
          <a:xfrm>
            <a:off x="6037138" y="4560752"/>
            <a:ext cx="3131872" cy="540446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defTabSz="668657">
              <a:defRPr/>
            </a:pPr>
            <a:r>
              <a:rPr lang="es-ES" b="1" dirty="0" err="1">
                <a:solidFill>
                  <a:prstClr val="black"/>
                </a:solidFill>
                <a:latin typeface="Tw Cen MT" panose="020B0602020104020603" pitchFamily="34" charset="0"/>
                <a:cs typeface="Arial" panose="020B0604020202020204" pitchFamily="34" charset="0"/>
              </a:rPr>
              <a:t>Trod</a:t>
            </a:r>
            <a:r>
              <a:rPr lang="es-ES" b="1" dirty="0">
                <a:solidFill>
                  <a:prstClr val="black"/>
                </a:solidFill>
                <a:latin typeface="Tw Cen MT" panose="020B0602020104020603" pitchFamily="34" charset="0"/>
                <a:cs typeface="Arial" panose="020B0604020202020204" pitchFamily="34" charset="0"/>
              </a:rPr>
              <a:t> </a:t>
            </a:r>
            <a:r>
              <a:rPr lang="es-ES" b="1" dirty="0" err="1">
                <a:solidFill>
                  <a:prstClr val="black"/>
                </a:solidFill>
                <a:latin typeface="Tw Cen MT" panose="020B0602020104020603" pitchFamily="34" charset="0"/>
                <a:cs typeface="Arial" panose="020B0604020202020204" pitchFamily="34" charset="0"/>
              </a:rPr>
              <a:t>Ltd</a:t>
            </a:r>
            <a:r>
              <a:rPr lang="es-ES" b="1" dirty="0">
                <a:solidFill>
                  <a:prstClr val="black"/>
                </a:solidFill>
                <a:latin typeface="Tw Cen MT" panose="020B0602020104020603" pitchFamily="34" charset="0"/>
                <a:cs typeface="Arial" panose="020B0604020202020204" pitchFamily="34" charset="0"/>
              </a:rPr>
              <a:t>/GB </a:t>
            </a:r>
            <a:r>
              <a:rPr lang="es-ES" b="1" dirty="0" err="1">
                <a:solidFill>
                  <a:prstClr val="black"/>
                </a:solidFill>
                <a:latin typeface="Tw Cen MT" panose="020B0602020104020603" pitchFamily="34" charset="0"/>
                <a:cs typeface="Arial" panose="020B0604020202020204" pitchFamily="34" charset="0"/>
              </a:rPr>
              <a:t>Eye</a:t>
            </a:r>
            <a:r>
              <a:rPr lang="es-ES" b="1" dirty="0">
                <a:solidFill>
                  <a:prstClr val="black"/>
                </a:solidFill>
                <a:latin typeface="Tw Cen MT" panose="020B0602020104020603" pitchFamily="34" charset="0"/>
                <a:cs typeface="Arial" panose="020B0604020202020204" pitchFamily="34" charset="0"/>
              </a:rPr>
              <a:t> </a:t>
            </a:r>
            <a:r>
              <a:rPr lang="es-ES" b="1" dirty="0" err="1">
                <a:solidFill>
                  <a:prstClr val="black"/>
                </a:solidFill>
                <a:latin typeface="Tw Cen MT" panose="020B0602020104020603" pitchFamily="34" charset="0"/>
                <a:cs typeface="Arial" panose="020B0604020202020204" pitchFamily="34" charset="0"/>
              </a:rPr>
              <a:t>Ltd</a:t>
            </a:r>
            <a:endParaRPr lang="es-PE" b="1" dirty="0">
              <a:solidFill>
                <a:prstClr val="black"/>
              </a:solidFill>
              <a:latin typeface="Tw Cen MT" panose="020B0602020104020603" pitchFamily="34" charset="0"/>
              <a:cs typeface="Arial" panose="020B0604020202020204" pitchFamily="34" charset="0"/>
            </a:endParaRPr>
          </a:p>
        </p:txBody>
      </p:sp>
      <p:grpSp>
        <p:nvGrpSpPr>
          <p:cNvPr id="66" name="Grupo 65">
            <a:extLst>
              <a:ext uri="{FF2B5EF4-FFF2-40B4-BE49-F238E27FC236}">
                <a16:creationId xmlns:a16="http://schemas.microsoft.com/office/drawing/2014/main" id="{DA66F8F2-639B-403E-B631-8E3FC015D7BB}"/>
              </a:ext>
            </a:extLst>
          </p:cNvPr>
          <p:cNvGrpSpPr/>
          <p:nvPr/>
        </p:nvGrpSpPr>
        <p:grpSpPr>
          <a:xfrm>
            <a:off x="804460" y="1992598"/>
            <a:ext cx="5329655" cy="3390785"/>
            <a:chOff x="3446304" y="2206992"/>
            <a:chExt cx="5329655" cy="3390785"/>
          </a:xfrm>
        </p:grpSpPr>
        <p:sp>
          <p:nvSpPr>
            <p:cNvPr id="67" name="Conector recto 66">
              <a:extLst>
                <a:ext uri="{FF2B5EF4-FFF2-40B4-BE49-F238E27FC236}">
                  <a16:creationId xmlns:a16="http://schemas.microsoft.com/office/drawing/2014/main" id="{02BDA885-848E-49EA-A2DC-FD81B0E1C0C4}"/>
                </a:ext>
              </a:extLst>
            </p:cNvPr>
            <p:cNvSpPr/>
            <p:nvPr/>
          </p:nvSpPr>
          <p:spPr>
            <a:xfrm>
              <a:off x="4745670" y="5089160"/>
              <a:ext cx="3404349" cy="0"/>
            </a:xfrm>
            <a:prstGeom prst="line">
              <a:avLst/>
            </a:prstGeom>
            <a:ln w="38100"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68" name="Conector recto 67">
              <a:extLst>
                <a:ext uri="{FF2B5EF4-FFF2-40B4-BE49-F238E27FC236}">
                  <a16:creationId xmlns:a16="http://schemas.microsoft.com/office/drawing/2014/main" id="{BE89E77D-58D2-48FF-B250-9D7DE607B681}"/>
                </a:ext>
              </a:extLst>
            </p:cNvPr>
            <p:cNvSpPr/>
            <p:nvPr/>
          </p:nvSpPr>
          <p:spPr>
            <a:xfrm>
              <a:off x="4745670" y="3902385"/>
              <a:ext cx="2916076" cy="0"/>
            </a:xfrm>
            <a:prstGeom prst="line">
              <a:avLst/>
            </a:prstGeom>
            <a:ln w="38100"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69" name="Conector recto 68">
              <a:extLst>
                <a:ext uri="{FF2B5EF4-FFF2-40B4-BE49-F238E27FC236}">
                  <a16:creationId xmlns:a16="http://schemas.microsoft.com/office/drawing/2014/main" id="{65E9AFC0-B9DA-42B5-BC24-8A908A8CB429}"/>
                </a:ext>
              </a:extLst>
            </p:cNvPr>
            <p:cNvSpPr/>
            <p:nvPr/>
          </p:nvSpPr>
          <p:spPr>
            <a:xfrm>
              <a:off x="4745670" y="2715610"/>
              <a:ext cx="3404349" cy="0"/>
            </a:xfrm>
            <a:prstGeom prst="line">
              <a:avLst/>
            </a:prstGeom>
            <a:ln w="38100"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0" name="Elipse 69">
              <a:extLst>
                <a:ext uri="{FF2B5EF4-FFF2-40B4-BE49-F238E27FC236}">
                  <a16:creationId xmlns:a16="http://schemas.microsoft.com/office/drawing/2014/main" id="{ED825B40-1A74-4591-BD37-67B27F9706E2}"/>
                </a:ext>
              </a:extLst>
            </p:cNvPr>
            <p:cNvSpPr/>
            <p:nvPr/>
          </p:nvSpPr>
          <p:spPr>
            <a:xfrm>
              <a:off x="3446304" y="2336385"/>
              <a:ext cx="3131872" cy="3132000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 anchor="ctr"/>
            <a:lstStyle/>
            <a:p>
              <a:pPr algn="ctr"/>
              <a:r>
                <a:rPr lang="es-ES" sz="2400" b="1" dirty="0">
                  <a:latin typeface="Gill Sans MT" panose="020B0502020104020203" pitchFamily="34" charset="0"/>
                </a:rPr>
                <a:t>Monitoreo y ejecución del acuerdo de precios</a:t>
              </a:r>
              <a:endParaRPr lang="es-PE" sz="2400" b="1" dirty="0">
                <a:latin typeface="Gill Sans MT" panose="020B0502020104020203" pitchFamily="34" charset="0"/>
              </a:endParaRPr>
            </a:p>
          </p:txBody>
        </p:sp>
        <p:sp>
          <p:nvSpPr>
            <p:cNvPr id="71" name="Forma libre: forma 70">
              <a:extLst>
                <a:ext uri="{FF2B5EF4-FFF2-40B4-BE49-F238E27FC236}">
                  <a16:creationId xmlns:a16="http://schemas.microsoft.com/office/drawing/2014/main" id="{E4A46CA5-481E-47D1-BAC0-788F056E2D76}"/>
                </a:ext>
              </a:extLst>
            </p:cNvPr>
            <p:cNvSpPr/>
            <p:nvPr/>
          </p:nvSpPr>
          <p:spPr>
            <a:xfrm>
              <a:off x="3660619" y="4007499"/>
              <a:ext cx="2170103" cy="1118959"/>
            </a:xfrm>
            <a:custGeom>
              <a:avLst/>
              <a:gdLst>
                <a:gd name="connsiteX0" fmla="*/ 0 w 2170103"/>
                <a:gd name="connsiteY0" fmla="*/ 0 h 1118959"/>
                <a:gd name="connsiteX1" fmla="*/ 2170103 w 2170103"/>
                <a:gd name="connsiteY1" fmla="*/ 0 h 1118959"/>
                <a:gd name="connsiteX2" fmla="*/ 2170103 w 2170103"/>
                <a:gd name="connsiteY2" fmla="*/ 1118959 h 1118959"/>
                <a:gd name="connsiteX3" fmla="*/ 0 w 2170103"/>
                <a:gd name="connsiteY3" fmla="*/ 1118959 h 1118959"/>
                <a:gd name="connsiteX4" fmla="*/ 0 w 2170103"/>
                <a:gd name="connsiteY4" fmla="*/ 0 h 11189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70103" h="1118959">
                  <a:moveTo>
                    <a:pt x="0" y="0"/>
                  </a:moveTo>
                  <a:lnTo>
                    <a:pt x="2170103" y="0"/>
                  </a:lnTo>
                  <a:lnTo>
                    <a:pt x="2170103" y="1118959"/>
                  </a:lnTo>
                  <a:lnTo>
                    <a:pt x="0" y="1118959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sp3d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b" anchorCtr="0">
              <a:noAutofit/>
            </a:bodyPr>
            <a:lstStyle/>
            <a:p>
              <a:pPr marL="0" lvl="0" indent="0" algn="ctr" defTabSz="2889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s-PE" sz="6500" kern="1200"/>
            </a:p>
          </p:txBody>
        </p:sp>
        <p:sp>
          <p:nvSpPr>
            <p:cNvPr id="72" name="Elipse 71">
              <a:extLst>
                <a:ext uri="{FF2B5EF4-FFF2-40B4-BE49-F238E27FC236}">
                  <a16:creationId xmlns:a16="http://schemas.microsoft.com/office/drawing/2014/main" id="{C5E66077-1ABD-4F59-8053-76B969306BBD}"/>
                </a:ext>
              </a:extLst>
            </p:cNvPr>
            <p:cNvSpPr/>
            <p:nvPr/>
          </p:nvSpPr>
          <p:spPr>
            <a:xfrm>
              <a:off x="7641402" y="2206992"/>
              <a:ext cx="914400" cy="914400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3" name="Forma libre: forma 72">
              <a:extLst>
                <a:ext uri="{FF2B5EF4-FFF2-40B4-BE49-F238E27FC236}">
                  <a16:creationId xmlns:a16="http://schemas.microsoft.com/office/drawing/2014/main" id="{1B19040F-D580-43AA-925D-284E281045E0}"/>
                </a:ext>
              </a:extLst>
            </p:cNvPr>
            <p:cNvSpPr/>
            <p:nvPr/>
          </p:nvSpPr>
          <p:spPr>
            <a:xfrm>
              <a:off x="8658638" y="2206992"/>
              <a:ext cx="117321" cy="1017235"/>
            </a:xfrm>
            <a:custGeom>
              <a:avLst/>
              <a:gdLst>
                <a:gd name="connsiteX0" fmla="*/ 0 w 117321"/>
                <a:gd name="connsiteY0" fmla="*/ 0 h 1017235"/>
                <a:gd name="connsiteX1" fmla="*/ 117321 w 117321"/>
                <a:gd name="connsiteY1" fmla="*/ 0 h 1017235"/>
                <a:gd name="connsiteX2" fmla="*/ 117321 w 117321"/>
                <a:gd name="connsiteY2" fmla="*/ 1017235 h 1017235"/>
                <a:gd name="connsiteX3" fmla="*/ 0 w 117321"/>
                <a:gd name="connsiteY3" fmla="*/ 1017235 h 1017235"/>
                <a:gd name="connsiteX4" fmla="*/ 0 w 117321"/>
                <a:gd name="connsiteY4" fmla="*/ 0 h 1017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7321" h="1017235">
                  <a:moveTo>
                    <a:pt x="0" y="0"/>
                  </a:moveTo>
                  <a:lnTo>
                    <a:pt x="117321" y="0"/>
                  </a:lnTo>
                  <a:lnTo>
                    <a:pt x="117321" y="1017235"/>
                  </a:lnTo>
                  <a:lnTo>
                    <a:pt x="0" y="1017235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9050" tIns="0" rIns="19050" bIns="0" numCol="1" spcCol="1270" anchor="ctr" anchorCtr="0">
              <a:noAutofit/>
            </a:bodyPr>
            <a:lstStyle/>
            <a:p>
              <a:pPr marL="0" lvl="0" indent="0" algn="l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s-PE" sz="500" kern="1200"/>
            </a:p>
          </p:txBody>
        </p:sp>
        <p:sp>
          <p:nvSpPr>
            <p:cNvPr id="74" name="Elipse 73">
              <a:extLst>
                <a:ext uri="{FF2B5EF4-FFF2-40B4-BE49-F238E27FC236}">
                  <a16:creationId xmlns:a16="http://schemas.microsoft.com/office/drawing/2014/main" id="{733F8405-EAC9-4130-8F35-2E0667903096}"/>
                </a:ext>
              </a:extLst>
            </p:cNvPr>
            <p:cNvSpPr/>
            <p:nvPr/>
          </p:nvSpPr>
          <p:spPr>
            <a:xfrm>
              <a:off x="7153129" y="3393767"/>
              <a:ext cx="914400" cy="914400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5" name="Forma libre: forma 74">
              <a:extLst>
                <a:ext uri="{FF2B5EF4-FFF2-40B4-BE49-F238E27FC236}">
                  <a16:creationId xmlns:a16="http://schemas.microsoft.com/office/drawing/2014/main" id="{AB5EF573-598C-44D6-921C-9D79047DC0FC}"/>
                </a:ext>
              </a:extLst>
            </p:cNvPr>
            <p:cNvSpPr/>
            <p:nvPr/>
          </p:nvSpPr>
          <p:spPr>
            <a:xfrm>
              <a:off x="8170365" y="3393767"/>
              <a:ext cx="166148" cy="1017235"/>
            </a:xfrm>
            <a:custGeom>
              <a:avLst/>
              <a:gdLst>
                <a:gd name="connsiteX0" fmla="*/ 0 w 166148"/>
                <a:gd name="connsiteY0" fmla="*/ 0 h 1017235"/>
                <a:gd name="connsiteX1" fmla="*/ 166148 w 166148"/>
                <a:gd name="connsiteY1" fmla="*/ 0 h 1017235"/>
                <a:gd name="connsiteX2" fmla="*/ 166148 w 166148"/>
                <a:gd name="connsiteY2" fmla="*/ 1017235 h 1017235"/>
                <a:gd name="connsiteX3" fmla="*/ 0 w 166148"/>
                <a:gd name="connsiteY3" fmla="*/ 1017235 h 1017235"/>
                <a:gd name="connsiteX4" fmla="*/ 0 w 166148"/>
                <a:gd name="connsiteY4" fmla="*/ 0 h 1017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148" h="1017235">
                  <a:moveTo>
                    <a:pt x="0" y="0"/>
                  </a:moveTo>
                  <a:lnTo>
                    <a:pt x="166148" y="0"/>
                  </a:lnTo>
                  <a:lnTo>
                    <a:pt x="166148" y="1017235"/>
                  </a:lnTo>
                  <a:lnTo>
                    <a:pt x="0" y="1017235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9050" tIns="0" rIns="19050" bIns="0" numCol="1" spcCol="1270" anchor="ctr" anchorCtr="0">
              <a:noAutofit/>
            </a:bodyPr>
            <a:lstStyle/>
            <a:p>
              <a:pPr marL="0" lvl="0" indent="0" algn="l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s-PE" sz="500" kern="1200"/>
            </a:p>
          </p:txBody>
        </p:sp>
        <p:sp>
          <p:nvSpPr>
            <p:cNvPr id="76" name="Elipse 75">
              <a:extLst>
                <a:ext uri="{FF2B5EF4-FFF2-40B4-BE49-F238E27FC236}">
                  <a16:creationId xmlns:a16="http://schemas.microsoft.com/office/drawing/2014/main" id="{0D6D968B-8F0D-4D86-829F-29A4C82818C7}"/>
                </a:ext>
              </a:extLst>
            </p:cNvPr>
            <p:cNvSpPr/>
            <p:nvPr/>
          </p:nvSpPr>
          <p:spPr>
            <a:xfrm>
              <a:off x="7641402" y="4580542"/>
              <a:ext cx="914400" cy="914400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7" name="Forma libre: forma 76">
              <a:extLst>
                <a:ext uri="{FF2B5EF4-FFF2-40B4-BE49-F238E27FC236}">
                  <a16:creationId xmlns:a16="http://schemas.microsoft.com/office/drawing/2014/main" id="{152A2E4B-1A43-4586-8311-3E685CFEE548}"/>
                </a:ext>
              </a:extLst>
            </p:cNvPr>
            <p:cNvSpPr/>
            <p:nvPr/>
          </p:nvSpPr>
          <p:spPr>
            <a:xfrm>
              <a:off x="8658638" y="4580542"/>
              <a:ext cx="117321" cy="1017235"/>
            </a:xfrm>
            <a:custGeom>
              <a:avLst/>
              <a:gdLst>
                <a:gd name="connsiteX0" fmla="*/ 0 w 117321"/>
                <a:gd name="connsiteY0" fmla="*/ 0 h 1017235"/>
                <a:gd name="connsiteX1" fmla="*/ 117321 w 117321"/>
                <a:gd name="connsiteY1" fmla="*/ 0 h 1017235"/>
                <a:gd name="connsiteX2" fmla="*/ 117321 w 117321"/>
                <a:gd name="connsiteY2" fmla="*/ 1017235 h 1017235"/>
                <a:gd name="connsiteX3" fmla="*/ 0 w 117321"/>
                <a:gd name="connsiteY3" fmla="*/ 1017235 h 1017235"/>
                <a:gd name="connsiteX4" fmla="*/ 0 w 117321"/>
                <a:gd name="connsiteY4" fmla="*/ 0 h 1017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7321" h="1017235">
                  <a:moveTo>
                    <a:pt x="0" y="0"/>
                  </a:moveTo>
                  <a:lnTo>
                    <a:pt x="117321" y="0"/>
                  </a:lnTo>
                  <a:lnTo>
                    <a:pt x="117321" y="1017235"/>
                  </a:lnTo>
                  <a:lnTo>
                    <a:pt x="0" y="1017235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9050" tIns="0" rIns="19050" bIns="0" numCol="1" spcCol="1270" anchor="ctr" anchorCtr="0">
              <a:noAutofit/>
            </a:bodyPr>
            <a:lstStyle/>
            <a:p>
              <a:pPr marL="0" lvl="0" indent="0" algn="l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s-PE" sz="500" kern="1200"/>
            </a:p>
          </p:txBody>
        </p:sp>
      </p:grpSp>
      <p:pic>
        <p:nvPicPr>
          <p:cNvPr id="40" name="Imagen 39" descr="Imagen que contiene cielo, exterior, señal, reina&#10;&#10;Descripción generada automáticamente">
            <a:extLst>
              <a:ext uri="{FF2B5EF4-FFF2-40B4-BE49-F238E27FC236}">
                <a16:creationId xmlns:a16="http://schemas.microsoft.com/office/drawing/2014/main" id="{B1208A05-DD15-4973-BFA8-2A7BC499968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7193" y="4382750"/>
            <a:ext cx="914400" cy="914400"/>
          </a:xfrm>
          <a:prstGeom prst="rect">
            <a:avLst/>
          </a:prstGeom>
        </p:spPr>
      </p:pic>
      <p:pic>
        <p:nvPicPr>
          <p:cNvPr id="42" name="Imagen 41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C98EB2E9-ACE4-4BAE-A2D0-44AE85C6B8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6821" y="3188650"/>
            <a:ext cx="914400" cy="914400"/>
          </a:xfrm>
          <a:prstGeom prst="rect">
            <a:avLst/>
          </a:prstGeom>
        </p:spPr>
      </p:pic>
      <p:pic>
        <p:nvPicPr>
          <p:cNvPr id="43" name="Picture 8" descr="A picture containing shape&#10;&#10;Description automatically generated">
            <a:extLst>
              <a:ext uri="{FF2B5EF4-FFF2-40B4-BE49-F238E27FC236}">
                <a16:creationId xmlns:a16="http://schemas.microsoft.com/office/drawing/2014/main" id="{6021644E-2D36-4B1E-AFF6-25F73B6CDC4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1102" y="2125184"/>
            <a:ext cx="612000" cy="612000"/>
          </a:xfrm>
          <a:prstGeom prst="rect">
            <a:avLst/>
          </a:prstGeom>
        </p:spPr>
      </p:pic>
      <p:sp>
        <p:nvSpPr>
          <p:cNvPr id="78" name="Rectángulo 77">
            <a:extLst>
              <a:ext uri="{FF2B5EF4-FFF2-40B4-BE49-F238E27FC236}">
                <a16:creationId xmlns:a16="http://schemas.microsoft.com/office/drawing/2014/main" id="{11C8A6AA-9C8A-4E6A-A578-0DDA6BF2ECD4}"/>
              </a:ext>
            </a:extLst>
          </p:cNvPr>
          <p:cNvSpPr/>
          <p:nvPr/>
        </p:nvSpPr>
        <p:spPr>
          <a:xfrm>
            <a:off x="8447418" y="5615320"/>
            <a:ext cx="758928" cy="722659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PE"/>
          </a:p>
        </p:txBody>
      </p:sp>
      <p:cxnSp>
        <p:nvCxnSpPr>
          <p:cNvPr id="80" name="Conector recto de flecha 79">
            <a:extLst>
              <a:ext uri="{FF2B5EF4-FFF2-40B4-BE49-F238E27FC236}">
                <a16:creationId xmlns:a16="http://schemas.microsoft.com/office/drawing/2014/main" id="{B7E780D9-24E3-44D6-B120-08AFE1AD8B50}"/>
              </a:ext>
            </a:extLst>
          </p:cNvPr>
          <p:cNvCxnSpPr>
            <a:cxnSpLocks/>
          </p:cNvCxnSpPr>
          <p:nvPr/>
        </p:nvCxnSpPr>
        <p:spPr>
          <a:xfrm>
            <a:off x="2400069" y="5976649"/>
            <a:ext cx="5791030" cy="0"/>
          </a:xfrm>
          <a:prstGeom prst="straightConnector1">
            <a:avLst/>
          </a:prstGeom>
          <a:ln w="19050">
            <a:solidFill>
              <a:schemeClr val="accent1">
                <a:lumMod val="60000"/>
                <a:lumOff val="40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Conector recto 81">
            <a:extLst>
              <a:ext uri="{FF2B5EF4-FFF2-40B4-BE49-F238E27FC236}">
                <a16:creationId xmlns:a16="http://schemas.microsoft.com/office/drawing/2014/main" id="{0349973E-6CCD-4458-AD21-224EE0C934AF}"/>
              </a:ext>
            </a:extLst>
          </p:cNvPr>
          <p:cNvCxnSpPr>
            <a:stCxn id="70" idx="4"/>
          </p:cNvCxnSpPr>
          <p:nvPr/>
        </p:nvCxnSpPr>
        <p:spPr>
          <a:xfrm>
            <a:off x="2370396" y="5253991"/>
            <a:ext cx="0" cy="722658"/>
          </a:xfrm>
          <a:prstGeom prst="line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CuadroTexto 84">
            <a:extLst>
              <a:ext uri="{FF2B5EF4-FFF2-40B4-BE49-F238E27FC236}">
                <a16:creationId xmlns:a16="http://schemas.microsoft.com/office/drawing/2014/main" id="{444753C6-EFDB-4D0B-8A7F-CC4060913CDE}"/>
              </a:ext>
            </a:extLst>
          </p:cNvPr>
          <p:cNvSpPr txBox="1"/>
          <p:nvPr/>
        </p:nvSpPr>
        <p:spPr>
          <a:xfrm>
            <a:off x="3125824" y="5956428"/>
            <a:ext cx="433951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600" dirty="0">
                <a:latin typeface="Gill Sans MT" panose="020B0502020104020203" pitchFamily="34" charset="0"/>
              </a:rPr>
              <a:t>Existencia previa de un acuerdo de precios común</a:t>
            </a:r>
            <a:endParaRPr lang="es-PE" sz="1600" dirty="0">
              <a:latin typeface="Gill Sans MT" panose="020B0502020104020203" pitchFamily="34" charset="0"/>
            </a:endParaRPr>
          </a:p>
        </p:txBody>
      </p:sp>
      <p:sp>
        <p:nvSpPr>
          <p:cNvPr id="86" name="CuadroTexto 85">
            <a:extLst>
              <a:ext uri="{FF2B5EF4-FFF2-40B4-BE49-F238E27FC236}">
                <a16:creationId xmlns:a16="http://schemas.microsoft.com/office/drawing/2014/main" id="{20281A23-764E-4A71-9B6D-88B6CDA22B0D}"/>
              </a:ext>
            </a:extLst>
          </p:cNvPr>
          <p:cNvSpPr txBox="1"/>
          <p:nvPr/>
        </p:nvSpPr>
        <p:spPr>
          <a:xfrm>
            <a:off x="9397193" y="5787151"/>
            <a:ext cx="2016898" cy="3385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ES" sz="1600" b="1" dirty="0">
                <a:latin typeface="Gill Sans MT" panose="020B0502020104020203" pitchFamily="34" charset="0"/>
              </a:rPr>
              <a:t>SÍ </a:t>
            </a:r>
            <a:r>
              <a:rPr lang="es-ES" sz="1600" dirty="0">
                <a:latin typeface="Gill Sans MT" panose="020B0502020104020203" pitchFamily="34" charset="0"/>
              </a:rPr>
              <a:t>es sancionable</a:t>
            </a:r>
            <a:endParaRPr lang="es-PE" sz="1600" dirty="0"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39514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>
            <a:extLst>
              <a:ext uri="{FF2B5EF4-FFF2-40B4-BE49-F238E27FC236}">
                <a16:creationId xmlns:a16="http://schemas.microsoft.com/office/drawing/2014/main" id="{029E214D-DB6D-4C38-B4F5-71C6E290DD5B}"/>
              </a:ext>
            </a:extLst>
          </p:cNvPr>
          <p:cNvSpPr/>
          <p:nvPr/>
        </p:nvSpPr>
        <p:spPr>
          <a:xfrm>
            <a:off x="681952" y="-18985"/>
            <a:ext cx="3311770" cy="323276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74AE4C85-C0F5-4EC5-BFE6-A81381717366}"/>
              </a:ext>
            </a:extLst>
          </p:cNvPr>
          <p:cNvSpPr txBox="1">
            <a:spLocks/>
          </p:cNvSpPr>
          <p:nvPr/>
        </p:nvSpPr>
        <p:spPr>
          <a:xfrm>
            <a:off x="655319" y="424151"/>
            <a:ext cx="10515600" cy="7956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s-ES" sz="2800" b="1">
                <a:latin typeface="Gill Sans MT" panose="020B0502020104020203" pitchFamily="34" charset="0"/>
              </a:rPr>
              <a:t>Escenarios anticompetitivos facilitados por el uso de algoritmos de fijación de precios</a:t>
            </a:r>
            <a:endParaRPr lang="es-PE" sz="2800" b="1" dirty="0">
              <a:latin typeface="Gill Sans MT" panose="020B0502020104020203" pitchFamily="34" charset="0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61A2D931-EAFF-4A0D-9A9E-FF88398E014D}"/>
              </a:ext>
            </a:extLst>
          </p:cNvPr>
          <p:cNvSpPr/>
          <p:nvPr/>
        </p:nvSpPr>
        <p:spPr>
          <a:xfrm>
            <a:off x="5101703" y="1406814"/>
            <a:ext cx="5603898" cy="4911545"/>
          </a:xfrm>
          <a:prstGeom prst="rect">
            <a:avLst/>
          </a:prstGeom>
          <a:noFill/>
        </p:spPr>
      </p:sp>
      <p:sp>
        <p:nvSpPr>
          <p:cNvPr id="13" name="Forma libre: forma 12">
            <a:extLst>
              <a:ext uri="{FF2B5EF4-FFF2-40B4-BE49-F238E27FC236}">
                <a16:creationId xmlns:a16="http://schemas.microsoft.com/office/drawing/2014/main" id="{70948D88-9341-42A3-AFA8-E66C174F11E5}"/>
              </a:ext>
            </a:extLst>
          </p:cNvPr>
          <p:cNvSpPr/>
          <p:nvPr/>
        </p:nvSpPr>
        <p:spPr>
          <a:xfrm>
            <a:off x="5101703" y="1406814"/>
            <a:ext cx="6069216" cy="908923"/>
          </a:xfrm>
          <a:custGeom>
            <a:avLst/>
            <a:gdLst>
              <a:gd name="connsiteX0" fmla="*/ 0 w 5603898"/>
              <a:gd name="connsiteY0" fmla="*/ 90892 h 908923"/>
              <a:gd name="connsiteX1" fmla="*/ 90892 w 5603898"/>
              <a:gd name="connsiteY1" fmla="*/ 0 h 908923"/>
              <a:gd name="connsiteX2" fmla="*/ 5513006 w 5603898"/>
              <a:gd name="connsiteY2" fmla="*/ 0 h 908923"/>
              <a:gd name="connsiteX3" fmla="*/ 5603898 w 5603898"/>
              <a:gd name="connsiteY3" fmla="*/ 90892 h 908923"/>
              <a:gd name="connsiteX4" fmla="*/ 5603898 w 5603898"/>
              <a:gd name="connsiteY4" fmla="*/ 818031 h 908923"/>
              <a:gd name="connsiteX5" fmla="*/ 5513006 w 5603898"/>
              <a:gd name="connsiteY5" fmla="*/ 908923 h 908923"/>
              <a:gd name="connsiteX6" fmla="*/ 90892 w 5603898"/>
              <a:gd name="connsiteY6" fmla="*/ 908923 h 908923"/>
              <a:gd name="connsiteX7" fmla="*/ 0 w 5603898"/>
              <a:gd name="connsiteY7" fmla="*/ 818031 h 908923"/>
              <a:gd name="connsiteX8" fmla="*/ 0 w 5603898"/>
              <a:gd name="connsiteY8" fmla="*/ 90892 h 9089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03898" h="908923">
                <a:moveTo>
                  <a:pt x="0" y="90892"/>
                </a:moveTo>
                <a:cubicBezTo>
                  <a:pt x="0" y="40694"/>
                  <a:pt x="40694" y="0"/>
                  <a:pt x="90892" y="0"/>
                </a:cubicBezTo>
                <a:lnTo>
                  <a:pt x="5513006" y="0"/>
                </a:lnTo>
                <a:cubicBezTo>
                  <a:pt x="5563204" y="0"/>
                  <a:pt x="5603898" y="40694"/>
                  <a:pt x="5603898" y="90892"/>
                </a:cubicBezTo>
                <a:lnTo>
                  <a:pt x="5603898" y="818031"/>
                </a:lnTo>
                <a:cubicBezTo>
                  <a:pt x="5603898" y="868229"/>
                  <a:pt x="5563204" y="908923"/>
                  <a:pt x="5513006" y="908923"/>
                </a:cubicBezTo>
                <a:lnTo>
                  <a:pt x="90892" y="908923"/>
                </a:lnTo>
                <a:cubicBezTo>
                  <a:pt x="40694" y="908923"/>
                  <a:pt x="0" y="868229"/>
                  <a:pt x="0" y="818031"/>
                </a:cubicBezTo>
                <a:lnTo>
                  <a:pt x="0" y="90892"/>
                </a:lnTo>
                <a:close/>
              </a:path>
            </a:pathLst>
          </a:cu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spcFirstLastPara="0" vert="horz" wrap="square" lIns="1287871" tIns="76200" rIns="76201" bIns="76200" numCol="1" spcCol="1270" rtlCol="0" anchor="ctr" anchorCtr="0">
            <a:noAutofit/>
          </a:bodyPr>
          <a:lstStyle/>
          <a:p>
            <a:pPr marL="0" lvl="0" indent="0" algn="just" defTabSz="88900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ES" sz="1600" kern="1200" dirty="0">
                <a:solidFill>
                  <a:schemeClr val="tx1"/>
                </a:solidFill>
                <a:latin typeface="Gill Sans MT" panose="020B0502020104020203" pitchFamily="34" charset="0"/>
              </a:rPr>
              <a:t>Almacenamiento de una gran base de datos y respuesta de manera instantánea</a:t>
            </a:r>
            <a:endParaRPr lang="es-PE" sz="1600" kern="1200" dirty="0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  <p:sp>
        <p:nvSpPr>
          <p:cNvPr id="14" name="Rectángulo: esquinas redondeadas 13">
            <a:extLst>
              <a:ext uri="{FF2B5EF4-FFF2-40B4-BE49-F238E27FC236}">
                <a16:creationId xmlns:a16="http://schemas.microsoft.com/office/drawing/2014/main" id="{EE99F2A4-3520-467C-ABB2-335CAFD71C2E}"/>
              </a:ext>
            </a:extLst>
          </p:cNvPr>
          <p:cNvSpPr/>
          <p:nvPr/>
        </p:nvSpPr>
        <p:spPr>
          <a:xfrm>
            <a:off x="5192595" y="1497706"/>
            <a:ext cx="1120779" cy="727138"/>
          </a:xfrm>
          <a:prstGeom prst="roundRect">
            <a:avLst>
              <a:gd name="adj" fmla="val 1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5" name="Forma libre: forma 14">
            <a:extLst>
              <a:ext uri="{FF2B5EF4-FFF2-40B4-BE49-F238E27FC236}">
                <a16:creationId xmlns:a16="http://schemas.microsoft.com/office/drawing/2014/main" id="{151AF16C-6ABC-4306-B0DD-081449E990E6}"/>
              </a:ext>
            </a:extLst>
          </p:cNvPr>
          <p:cNvSpPr/>
          <p:nvPr/>
        </p:nvSpPr>
        <p:spPr>
          <a:xfrm>
            <a:off x="5101702" y="2406629"/>
            <a:ext cx="6069215" cy="908923"/>
          </a:xfrm>
          <a:custGeom>
            <a:avLst/>
            <a:gdLst>
              <a:gd name="connsiteX0" fmla="*/ 0 w 5603898"/>
              <a:gd name="connsiteY0" fmla="*/ 90892 h 908923"/>
              <a:gd name="connsiteX1" fmla="*/ 90892 w 5603898"/>
              <a:gd name="connsiteY1" fmla="*/ 0 h 908923"/>
              <a:gd name="connsiteX2" fmla="*/ 5513006 w 5603898"/>
              <a:gd name="connsiteY2" fmla="*/ 0 h 908923"/>
              <a:gd name="connsiteX3" fmla="*/ 5603898 w 5603898"/>
              <a:gd name="connsiteY3" fmla="*/ 90892 h 908923"/>
              <a:gd name="connsiteX4" fmla="*/ 5603898 w 5603898"/>
              <a:gd name="connsiteY4" fmla="*/ 818031 h 908923"/>
              <a:gd name="connsiteX5" fmla="*/ 5513006 w 5603898"/>
              <a:gd name="connsiteY5" fmla="*/ 908923 h 908923"/>
              <a:gd name="connsiteX6" fmla="*/ 90892 w 5603898"/>
              <a:gd name="connsiteY6" fmla="*/ 908923 h 908923"/>
              <a:gd name="connsiteX7" fmla="*/ 0 w 5603898"/>
              <a:gd name="connsiteY7" fmla="*/ 818031 h 908923"/>
              <a:gd name="connsiteX8" fmla="*/ 0 w 5603898"/>
              <a:gd name="connsiteY8" fmla="*/ 90892 h 9089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03898" h="908923">
                <a:moveTo>
                  <a:pt x="0" y="90892"/>
                </a:moveTo>
                <a:cubicBezTo>
                  <a:pt x="0" y="40694"/>
                  <a:pt x="40694" y="0"/>
                  <a:pt x="90892" y="0"/>
                </a:cubicBezTo>
                <a:lnTo>
                  <a:pt x="5513006" y="0"/>
                </a:lnTo>
                <a:cubicBezTo>
                  <a:pt x="5563204" y="0"/>
                  <a:pt x="5603898" y="40694"/>
                  <a:pt x="5603898" y="90892"/>
                </a:cubicBezTo>
                <a:lnTo>
                  <a:pt x="5603898" y="818031"/>
                </a:lnTo>
                <a:cubicBezTo>
                  <a:pt x="5603898" y="868229"/>
                  <a:pt x="5563204" y="908923"/>
                  <a:pt x="5513006" y="908923"/>
                </a:cubicBezTo>
                <a:lnTo>
                  <a:pt x="90892" y="908923"/>
                </a:lnTo>
                <a:cubicBezTo>
                  <a:pt x="40694" y="908923"/>
                  <a:pt x="0" y="868229"/>
                  <a:pt x="0" y="818031"/>
                </a:cubicBezTo>
                <a:lnTo>
                  <a:pt x="0" y="90892"/>
                </a:lnTo>
                <a:close/>
              </a:path>
            </a:pathLst>
          </a:custGeom>
          <a:solidFill>
            <a:schemeClr val="bg1">
              <a:lumMod val="85000"/>
              <a:alpha val="69804"/>
            </a:schemeClr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72631" tIns="60960" rIns="60961" bIns="60960" numCol="1" spcCol="1270" anchor="ctr" anchorCtr="0">
            <a:noAutofit/>
          </a:bodyPr>
          <a:lstStyle/>
          <a:p>
            <a:pPr marL="0" lvl="0" indent="0" algn="just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PE" sz="1600" kern="1200" dirty="0">
                <a:solidFill>
                  <a:schemeClr val="tx1"/>
                </a:solidFill>
                <a:effectLst/>
                <a:latin typeface="Gill Sans MT" panose="020B05020201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Capacidad de autoaprendizaje y de “leer mentes”</a:t>
            </a:r>
            <a:endParaRPr lang="es-PE" sz="1600" kern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6" name="Rectángulo: esquinas redondeadas 15">
            <a:extLst>
              <a:ext uri="{FF2B5EF4-FFF2-40B4-BE49-F238E27FC236}">
                <a16:creationId xmlns:a16="http://schemas.microsoft.com/office/drawing/2014/main" id="{9EFF5325-AF36-4D99-B629-42770FB40264}"/>
              </a:ext>
            </a:extLst>
          </p:cNvPr>
          <p:cNvSpPr/>
          <p:nvPr/>
        </p:nvSpPr>
        <p:spPr>
          <a:xfrm>
            <a:off x="5192595" y="2497522"/>
            <a:ext cx="1120779" cy="727138"/>
          </a:xfrm>
          <a:prstGeom prst="roundRect">
            <a:avLst>
              <a:gd name="adj" fmla="val 1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1" name="Forma libre: forma 20">
            <a:extLst>
              <a:ext uri="{FF2B5EF4-FFF2-40B4-BE49-F238E27FC236}">
                <a16:creationId xmlns:a16="http://schemas.microsoft.com/office/drawing/2014/main" id="{37DCC27E-70A9-4C88-9083-3080520FF2C1}"/>
              </a:ext>
            </a:extLst>
          </p:cNvPr>
          <p:cNvSpPr/>
          <p:nvPr/>
        </p:nvSpPr>
        <p:spPr>
          <a:xfrm>
            <a:off x="5101703" y="5406077"/>
            <a:ext cx="6069212" cy="908923"/>
          </a:xfrm>
          <a:custGeom>
            <a:avLst/>
            <a:gdLst>
              <a:gd name="connsiteX0" fmla="*/ 0 w 5603898"/>
              <a:gd name="connsiteY0" fmla="*/ 90892 h 908923"/>
              <a:gd name="connsiteX1" fmla="*/ 90892 w 5603898"/>
              <a:gd name="connsiteY1" fmla="*/ 0 h 908923"/>
              <a:gd name="connsiteX2" fmla="*/ 5513006 w 5603898"/>
              <a:gd name="connsiteY2" fmla="*/ 0 h 908923"/>
              <a:gd name="connsiteX3" fmla="*/ 5603898 w 5603898"/>
              <a:gd name="connsiteY3" fmla="*/ 90892 h 908923"/>
              <a:gd name="connsiteX4" fmla="*/ 5603898 w 5603898"/>
              <a:gd name="connsiteY4" fmla="*/ 818031 h 908923"/>
              <a:gd name="connsiteX5" fmla="*/ 5513006 w 5603898"/>
              <a:gd name="connsiteY5" fmla="*/ 908923 h 908923"/>
              <a:gd name="connsiteX6" fmla="*/ 90892 w 5603898"/>
              <a:gd name="connsiteY6" fmla="*/ 908923 h 908923"/>
              <a:gd name="connsiteX7" fmla="*/ 0 w 5603898"/>
              <a:gd name="connsiteY7" fmla="*/ 818031 h 908923"/>
              <a:gd name="connsiteX8" fmla="*/ 0 w 5603898"/>
              <a:gd name="connsiteY8" fmla="*/ 90892 h 9089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03898" h="908923">
                <a:moveTo>
                  <a:pt x="0" y="90892"/>
                </a:moveTo>
                <a:cubicBezTo>
                  <a:pt x="0" y="40694"/>
                  <a:pt x="40694" y="0"/>
                  <a:pt x="90892" y="0"/>
                </a:cubicBezTo>
                <a:lnTo>
                  <a:pt x="5513006" y="0"/>
                </a:lnTo>
                <a:cubicBezTo>
                  <a:pt x="5563204" y="0"/>
                  <a:pt x="5603898" y="40694"/>
                  <a:pt x="5603898" y="90892"/>
                </a:cubicBezTo>
                <a:lnTo>
                  <a:pt x="5603898" y="818031"/>
                </a:lnTo>
                <a:cubicBezTo>
                  <a:pt x="5603898" y="868229"/>
                  <a:pt x="5563204" y="908923"/>
                  <a:pt x="5513006" y="908923"/>
                </a:cubicBezTo>
                <a:lnTo>
                  <a:pt x="90892" y="908923"/>
                </a:lnTo>
                <a:cubicBezTo>
                  <a:pt x="40694" y="908923"/>
                  <a:pt x="0" y="868229"/>
                  <a:pt x="0" y="818031"/>
                </a:cubicBezTo>
                <a:lnTo>
                  <a:pt x="0" y="90892"/>
                </a:lnTo>
                <a:close/>
              </a:path>
            </a:pathLst>
          </a:custGeom>
          <a:solidFill>
            <a:schemeClr val="bg1">
              <a:lumMod val="50000"/>
              <a:alpha val="69804"/>
            </a:schemeClr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72631" tIns="60960" rIns="60961" bIns="60960" numCol="1" spcCol="1270" anchor="ctr" anchorCtr="0">
            <a:noAutofit/>
          </a:bodyPr>
          <a:lstStyle/>
          <a:p>
            <a:pPr marL="0" lvl="0" indent="0" algn="just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PE" sz="1600" dirty="0">
                <a:solidFill>
                  <a:schemeClr val="tx1"/>
                </a:solidFill>
                <a:latin typeface="Gill Sans MT" panose="020B0502020104020203" pitchFamily="34" charset="0"/>
                <a:ea typeface="Verdana" panose="020B0604030504040204" pitchFamily="34" charset="0"/>
              </a:rPr>
              <a:t>Elimina la necesidad de comunicación entre competidores</a:t>
            </a:r>
          </a:p>
        </p:txBody>
      </p:sp>
      <p:sp>
        <p:nvSpPr>
          <p:cNvPr id="22" name="Rectángulo: esquinas redondeadas 21">
            <a:extLst>
              <a:ext uri="{FF2B5EF4-FFF2-40B4-BE49-F238E27FC236}">
                <a16:creationId xmlns:a16="http://schemas.microsoft.com/office/drawing/2014/main" id="{C34279F2-E17A-4E73-A0FA-CCF4EE33E5EC}"/>
              </a:ext>
            </a:extLst>
          </p:cNvPr>
          <p:cNvSpPr/>
          <p:nvPr/>
        </p:nvSpPr>
        <p:spPr>
          <a:xfrm>
            <a:off x="5192595" y="5496970"/>
            <a:ext cx="1120779" cy="727138"/>
          </a:xfrm>
          <a:prstGeom prst="roundRect">
            <a:avLst>
              <a:gd name="adj" fmla="val 10000"/>
            </a:avLst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11" name="Imagen 10" descr="Forma&#10;&#10;Descripción generada automáticamente con confianza baja">
            <a:extLst>
              <a:ext uri="{FF2B5EF4-FFF2-40B4-BE49-F238E27FC236}">
                <a16:creationId xmlns:a16="http://schemas.microsoft.com/office/drawing/2014/main" id="{31A5CA72-D123-424C-9737-E8990741E2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6191" y="2480680"/>
            <a:ext cx="851338" cy="851338"/>
          </a:xfrm>
          <a:prstGeom prst="rect">
            <a:avLst/>
          </a:prstGeom>
        </p:spPr>
      </p:pic>
      <p:pic>
        <p:nvPicPr>
          <p:cNvPr id="12" name="Imagen 11" descr="Forma&#10;&#10;Descripción generada automáticamente con confianza baja">
            <a:extLst>
              <a:ext uri="{FF2B5EF4-FFF2-40B4-BE49-F238E27FC236}">
                <a16:creationId xmlns:a16="http://schemas.microsoft.com/office/drawing/2014/main" id="{82E4C799-EE82-4743-946B-3553257B0B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9146" y="1528747"/>
            <a:ext cx="645428" cy="645428"/>
          </a:xfrm>
          <a:prstGeom prst="rect">
            <a:avLst/>
          </a:prstGeom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8DE5DCEA-159E-465E-A0E8-8DCEE300B2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56191" y="5416786"/>
            <a:ext cx="900000" cy="900000"/>
          </a:xfrm>
          <a:prstGeom prst="rect">
            <a:avLst/>
          </a:prstGeom>
        </p:spPr>
      </p:pic>
      <p:sp>
        <p:nvSpPr>
          <p:cNvPr id="47" name="Oval 3">
            <a:extLst>
              <a:ext uri="{FF2B5EF4-FFF2-40B4-BE49-F238E27FC236}">
                <a16:creationId xmlns:a16="http://schemas.microsoft.com/office/drawing/2014/main" id="{F774CDEF-20F2-4E13-8697-069F9B579BA6}"/>
              </a:ext>
            </a:extLst>
          </p:cNvPr>
          <p:cNvSpPr/>
          <p:nvPr/>
        </p:nvSpPr>
        <p:spPr>
          <a:xfrm>
            <a:off x="1322411" y="2301906"/>
            <a:ext cx="2855657" cy="2696600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anchor="ctr"/>
          <a:lstStyle/>
          <a:p>
            <a:pPr algn="ctr"/>
            <a:r>
              <a:rPr lang="es-PE" sz="2400" b="1" dirty="0">
                <a:solidFill>
                  <a:schemeClr val="lt1">
                    <a:hueOff val="0"/>
                    <a:satOff val="0"/>
                    <a:lumOff val="0"/>
                    <a:alphaOff val="0"/>
                  </a:schemeClr>
                </a:solidFill>
                <a:latin typeface="Gill Sans MT" panose="020B0502020104020203" pitchFamily="34" charset="0"/>
              </a:rPr>
              <a:t>Colusión tácita</a:t>
            </a:r>
          </a:p>
        </p:txBody>
      </p:sp>
      <p:cxnSp>
        <p:nvCxnSpPr>
          <p:cNvPr id="49" name="Conector recto de flecha 48">
            <a:extLst>
              <a:ext uri="{FF2B5EF4-FFF2-40B4-BE49-F238E27FC236}">
                <a16:creationId xmlns:a16="http://schemas.microsoft.com/office/drawing/2014/main" id="{912977BB-B92D-4E1C-8C69-192A51202D8B}"/>
              </a:ext>
            </a:extLst>
          </p:cNvPr>
          <p:cNvCxnSpPr>
            <a:cxnSpLocks/>
          </p:cNvCxnSpPr>
          <p:nvPr/>
        </p:nvCxnSpPr>
        <p:spPr>
          <a:xfrm flipH="1">
            <a:off x="2213811" y="5852160"/>
            <a:ext cx="2781702" cy="0"/>
          </a:xfrm>
          <a:prstGeom prst="straightConnector1">
            <a:avLst/>
          </a:prstGeom>
          <a:ln w="19050">
            <a:solidFill>
              <a:schemeClr val="accent1">
                <a:lumMod val="60000"/>
                <a:lumOff val="40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CuadroTexto 49">
            <a:extLst>
              <a:ext uri="{FF2B5EF4-FFF2-40B4-BE49-F238E27FC236}">
                <a16:creationId xmlns:a16="http://schemas.microsoft.com/office/drawing/2014/main" id="{45F21F0E-F228-4083-98A1-3C72B248A4A0}"/>
              </a:ext>
            </a:extLst>
          </p:cNvPr>
          <p:cNvSpPr txBox="1"/>
          <p:nvPr/>
        </p:nvSpPr>
        <p:spPr>
          <a:xfrm>
            <a:off x="477950" y="6224108"/>
            <a:ext cx="2016898" cy="3385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ES" sz="1600" b="1" dirty="0">
                <a:latin typeface="Gill Sans MT" panose="020B0502020104020203" pitchFamily="34" charset="0"/>
              </a:rPr>
              <a:t>¿sancionable?</a:t>
            </a:r>
            <a:endParaRPr lang="es-PE" sz="1600" dirty="0">
              <a:latin typeface="Gill Sans MT" panose="020B0502020104020203" pitchFamily="34" charset="0"/>
            </a:endParaRPr>
          </a:p>
        </p:txBody>
      </p:sp>
      <p:sp>
        <p:nvSpPr>
          <p:cNvPr id="53" name="CuadroTexto 52">
            <a:extLst>
              <a:ext uri="{FF2B5EF4-FFF2-40B4-BE49-F238E27FC236}">
                <a16:creationId xmlns:a16="http://schemas.microsoft.com/office/drawing/2014/main" id="{A4BE2BE8-9843-4A49-9E99-800A860B9D85}"/>
              </a:ext>
            </a:extLst>
          </p:cNvPr>
          <p:cNvSpPr txBox="1"/>
          <p:nvPr/>
        </p:nvSpPr>
        <p:spPr>
          <a:xfrm>
            <a:off x="2575495" y="5804269"/>
            <a:ext cx="433951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600" dirty="0">
                <a:latin typeface="Gill Sans MT" panose="020B0502020104020203" pitchFamily="34" charset="0"/>
              </a:rPr>
              <a:t>No hay concertación</a:t>
            </a:r>
            <a:endParaRPr lang="es-PE" sz="1600" dirty="0">
              <a:latin typeface="Gill Sans MT" panose="020B0502020104020203" pitchFamily="34" charset="0"/>
            </a:endParaRPr>
          </a:p>
        </p:txBody>
      </p:sp>
      <p:pic>
        <p:nvPicPr>
          <p:cNvPr id="3" name="Imagen 2" descr="Forma&#10;&#10;Descripción generada automáticamente con confianza baja">
            <a:extLst>
              <a:ext uri="{FF2B5EF4-FFF2-40B4-BE49-F238E27FC236}">
                <a16:creationId xmlns:a16="http://schemas.microsoft.com/office/drawing/2014/main" id="{1908E3A8-CA8A-43F5-A3F5-A4C14AA3DF32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6969" y="5540983"/>
            <a:ext cx="612000" cy="612000"/>
          </a:xfrm>
          <a:prstGeom prst="rect">
            <a:avLst/>
          </a:prstGeom>
        </p:spPr>
      </p:pic>
      <p:sp>
        <p:nvSpPr>
          <p:cNvPr id="25" name="Forma libre: forma 24">
            <a:extLst>
              <a:ext uri="{FF2B5EF4-FFF2-40B4-BE49-F238E27FC236}">
                <a16:creationId xmlns:a16="http://schemas.microsoft.com/office/drawing/2014/main" id="{15C76557-48B2-41E1-8F39-BA327F952B0A}"/>
              </a:ext>
            </a:extLst>
          </p:cNvPr>
          <p:cNvSpPr/>
          <p:nvPr/>
        </p:nvSpPr>
        <p:spPr>
          <a:xfrm>
            <a:off x="5101702" y="4395540"/>
            <a:ext cx="6069213" cy="908923"/>
          </a:xfrm>
          <a:custGeom>
            <a:avLst/>
            <a:gdLst>
              <a:gd name="connsiteX0" fmla="*/ 0 w 5603898"/>
              <a:gd name="connsiteY0" fmla="*/ 90892 h 908923"/>
              <a:gd name="connsiteX1" fmla="*/ 90892 w 5603898"/>
              <a:gd name="connsiteY1" fmla="*/ 0 h 908923"/>
              <a:gd name="connsiteX2" fmla="*/ 5513006 w 5603898"/>
              <a:gd name="connsiteY2" fmla="*/ 0 h 908923"/>
              <a:gd name="connsiteX3" fmla="*/ 5603898 w 5603898"/>
              <a:gd name="connsiteY3" fmla="*/ 90892 h 908923"/>
              <a:gd name="connsiteX4" fmla="*/ 5603898 w 5603898"/>
              <a:gd name="connsiteY4" fmla="*/ 818031 h 908923"/>
              <a:gd name="connsiteX5" fmla="*/ 5513006 w 5603898"/>
              <a:gd name="connsiteY5" fmla="*/ 908923 h 908923"/>
              <a:gd name="connsiteX6" fmla="*/ 90892 w 5603898"/>
              <a:gd name="connsiteY6" fmla="*/ 908923 h 908923"/>
              <a:gd name="connsiteX7" fmla="*/ 0 w 5603898"/>
              <a:gd name="connsiteY7" fmla="*/ 818031 h 908923"/>
              <a:gd name="connsiteX8" fmla="*/ 0 w 5603898"/>
              <a:gd name="connsiteY8" fmla="*/ 90892 h 9089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03898" h="908923">
                <a:moveTo>
                  <a:pt x="0" y="90892"/>
                </a:moveTo>
                <a:cubicBezTo>
                  <a:pt x="0" y="40694"/>
                  <a:pt x="40694" y="0"/>
                  <a:pt x="90892" y="0"/>
                </a:cubicBezTo>
                <a:lnTo>
                  <a:pt x="5513006" y="0"/>
                </a:lnTo>
                <a:cubicBezTo>
                  <a:pt x="5563204" y="0"/>
                  <a:pt x="5603898" y="40694"/>
                  <a:pt x="5603898" y="90892"/>
                </a:cubicBezTo>
                <a:lnTo>
                  <a:pt x="5603898" y="818031"/>
                </a:lnTo>
                <a:cubicBezTo>
                  <a:pt x="5603898" y="868229"/>
                  <a:pt x="5563204" y="908923"/>
                  <a:pt x="5513006" y="908923"/>
                </a:cubicBezTo>
                <a:lnTo>
                  <a:pt x="90892" y="908923"/>
                </a:lnTo>
                <a:cubicBezTo>
                  <a:pt x="40694" y="908923"/>
                  <a:pt x="0" y="868229"/>
                  <a:pt x="0" y="818031"/>
                </a:cubicBezTo>
                <a:lnTo>
                  <a:pt x="0" y="90892"/>
                </a:lnTo>
                <a:close/>
              </a:path>
            </a:pathLst>
          </a:custGeom>
          <a:solidFill>
            <a:schemeClr val="bg1">
              <a:lumMod val="65000"/>
              <a:alpha val="69804"/>
            </a:schemeClr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72631" tIns="60960" rIns="60961" bIns="60960" numCol="1" spcCol="1270" anchor="ctr" anchorCtr="0">
            <a:noAutofit/>
          </a:bodyPr>
          <a:lstStyle/>
          <a:p>
            <a:pPr marL="0" lvl="0" indent="0" algn="just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ES" sz="1600" kern="1200" dirty="0">
                <a:solidFill>
                  <a:schemeClr val="tx1"/>
                </a:solidFill>
                <a:latin typeface="Gill Sans MT" panose="020B0502020104020203" pitchFamily="34" charset="0"/>
                <a:ea typeface="Verdana" panose="020B0604030504040204" pitchFamily="34" charset="0"/>
              </a:rPr>
              <a:t>Amplifica el "problema del oligopolio”</a:t>
            </a:r>
            <a:endParaRPr lang="es-PE" sz="1600" kern="1200" dirty="0">
              <a:solidFill>
                <a:schemeClr val="tx1"/>
              </a:solidFill>
              <a:latin typeface="Gill Sans MT" panose="020B0502020104020203" pitchFamily="34" charset="0"/>
              <a:ea typeface="Verdana" panose="020B0604030504040204" pitchFamily="34" charset="0"/>
            </a:endParaRPr>
          </a:p>
        </p:txBody>
      </p:sp>
      <p:sp>
        <p:nvSpPr>
          <p:cNvPr id="26" name="Rectángulo: esquinas redondeadas 25">
            <a:extLst>
              <a:ext uri="{FF2B5EF4-FFF2-40B4-BE49-F238E27FC236}">
                <a16:creationId xmlns:a16="http://schemas.microsoft.com/office/drawing/2014/main" id="{2CEBD5C6-3FDC-4CAE-A466-3FE42A1A3263}"/>
              </a:ext>
            </a:extLst>
          </p:cNvPr>
          <p:cNvSpPr/>
          <p:nvPr/>
        </p:nvSpPr>
        <p:spPr>
          <a:xfrm>
            <a:off x="5192595" y="4486433"/>
            <a:ext cx="1120779" cy="727138"/>
          </a:xfrm>
          <a:prstGeom prst="roundRect">
            <a:avLst>
              <a:gd name="adj" fmla="val 10000"/>
            </a:avLst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28" name="Imagen 27">
            <a:extLst>
              <a:ext uri="{FF2B5EF4-FFF2-40B4-BE49-F238E27FC236}">
                <a16:creationId xmlns:a16="http://schemas.microsoft.com/office/drawing/2014/main" id="{F2334408-BE3B-44C5-A224-230862B6EA0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70" b="5192"/>
          <a:stretch/>
        </p:blipFill>
        <p:spPr>
          <a:xfrm>
            <a:off x="5421189" y="4600654"/>
            <a:ext cx="721342" cy="647317"/>
          </a:xfrm>
          <a:prstGeom prst="rect">
            <a:avLst/>
          </a:prstGeom>
        </p:spPr>
      </p:pic>
      <p:sp>
        <p:nvSpPr>
          <p:cNvPr id="29" name="Forma libre: forma 28">
            <a:extLst>
              <a:ext uri="{FF2B5EF4-FFF2-40B4-BE49-F238E27FC236}">
                <a16:creationId xmlns:a16="http://schemas.microsoft.com/office/drawing/2014/main" id="{D7E2B797-E23C-43B3-B2D2-8ED83AFEB7E3}"/>
              </a:ext>
            </a:extLst>
          </p:cNvPr>
          <p:cNvSpPr/>
          <p:nvPr/>
        </p:nvSpPr>
        <p:spPr>
          <a:xfrm>
            <a:off x="5101702" y="3412462"/>
            <a:ext cx="6069214" cy="908923"/>
          </a:xfrm>
          <a:custGeom>
            <a:avLst/>
            <a:gdLst>
              <a:gd name="connsiteX0" fmla="*/ 0 w 5603898"/>
              <a:gd name="connsiteY0" fmla="*/ 90892 h 908923"/>
              <a:gd name="connsiteX1" fmla="*/ 90892 w 5603898"/>
              <a:gd name="connsiteY1" fmla="*/ 0 h 908923"/>
              <a:gd name="connsiteX2" fmla="*/ 5513006 w 5603898"/>
              <a:gd name="connsiteY2" fmla="*/ 0 h 908923"/>
              <a:gd name="connsiteX3" fmla="*/ 5603898 w 5603898"/>
              <a:gd name="connsiteY3" fmla="*/ 90892 h 908923"/>
              <a:gd name="connsiteX4" fmla="*/ 5603898 w 5603898"/>
              <a:gd name="connsiteY4" fmla="*/ 818031 h 908923"/>
              <a:gd name="connsiteX5" fmla="*/ 5513006 w 5603898"/>
              <a:gd name="connsiteY5" fmla="*/ 908923 h 908923"/>
              <a:gd name="connsiteX6" fmla="*/ 90892 w 5603898"/>
              <a:gd name="connsiteY6" fmla="*/ 908923 h 908923"/>
              <a:gd name="connsiteX7" fmla="*/ 0 w 5603898"/>
              <a:gd name="connsiteY7" fmla="*/ 818031 h 908923"/>
              <a:gd name="connsiteX8" fmla="*/ 0 w 5603898"/>
              <a:gd name="connsiteY8" fmla="*/ 90892 h 9089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03898" h="908923">
                <a:moveTo>
                  <a:pt x="0" y="90892"/>
                </a:moveTo>
                <a:cubicBezTo>
                  <a:pt x="0" y="40694"/>
                  <a:pt x="40694" y="0"/>
                  <a:pt x="90892" y="0"/>
                </a:cubicBezTo>
                <a:lnTo>
                  <a:pt x="5513006" y="0"/>
                </a:lnTo>
                <a:cubicBezTo>
                  <a:pt x="5563204" y="0"/>
                  <a:pt x="5603898" y="40694"/>
                  <a:pt x="5603898" y="90892"/>
                </a:cubicBezTo>
                <a:lnTo>
                  <a:pt x="5603898" y="818031"/>
                </a:lnTo>
                <a:cubicBezTo>
                  <a:pt x="5603898" y="868229"/>
                  <a:pt x="5563204" y="908923"/>
                  <a:pt x="5513006" y="908923"/>
                </a:cubicBezTo>
                <a:lnTo>
                  <a:pt x="90892" y="908923"/>
                </a:lnTo>
                <a:cubicBezTo>
                  <a:pt x="40694" y="908923"/>
                  <a:pt x="0" y="868229"/>
                  <a:pt x="0" y="818031"/>
                </a:cubicBezTo>
                <a:lnTo>
                  <a:pt x="0" y="90892"/>
                </a:lnTo>
                <a:close/>
              </a:path>
            </a:pathLst>
          </a:custGeom>
          <a:solidFill>
            <a:schemeClr val="bg1">
              <a:lumMod val="75000"/>
              <a:alpha val="69804"/>
            </a:schemeClr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72631" tIns="60960" rIns="60961" bIns="60960" numCol="1" spcCol="1270" anchor="ctr" anchorCtr="0">
            <a:noAutofit/>
          </a:bodyPr>
          <a:lstStyle/>
          <a:p>
            <a:pPr marL="0" lvl="0" indent="0" algn="just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PE" sz="1600" dirty="0">
                <a:solidFill>
                  <a:schemeClr val="tx1"/>
                </a:solidFill>
                <a:latin typeface="Gill Sans MT" panose="020B0502020104020203" pitchFamily="34" charset="0"/>
              </a:rPr>
              <a:t>R</a:t>
            </a:r>
            <a:r>
              <a:rPr lang="es-PE" sz="1600" kern="1200" dirty="0">
                <a:solidFill>
                  <a:schemeClr val="tx1"/>
                </a:solidFill>
                <a:latin typeface="Gill Sans MT" panose="020B0502020104020203" pitchFamily="34" charset="0"/>
              </a:rPr>
              <a:t>educe la incertidumbre de la señalización</a:t>
            </a:r>
            <a:endParaRPr lang="es-PE" sz="1600" kern="1200" dirty="0">
              <a:solidFill>
                <a:schemeClr val="tx1"/>
              </a:solidFill>
              <a:latin typeface="Gill Sans MT" panose="020B0502020104020203" pitchFamily="34" charset="0"/>
              <a:ea typeface="Verdana" panose="020B0604030504040204" pitchFamily="34" charset="0"/>
            </a:endParaRPr>
          </a:p>
        </p:txBody>
      </p:sp>
      <p:sp>
        <p:nvSpPr>
          <p:cNvPr id="30" name="Rectángulo: esquinas redondeadas 29">
            <a:extLst>
              <a:ext uri="{FF2B5EF4-FFF2-40B4-BE49-F238E27FC236}">
                <a16:creationId xmlns:a16="http://schemas.microsoft.com/office/drawing/2014/main" id="{E0E99970-B5E0-42DB-8622-B42D367CB948}"/>
              </a:ext>
            </a:extLst>
          </p:cNvPr>
          <p:cNvSpPr/>
          <p:nvPr/>
        </p:nvSpPr>
        <p:spPr>
          <a:xfrm>
            <a:off x="5192594" y="3503355"/>
            <a:ext cx="1120779" cy="727138"/>
          </a:xfrm>
          <a:prstGeom prst="roundRect">
            <a:avLst>
              <a:gd name="adj" fmla="val 1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31" name="Picture 78">
            <a:extLst>
              <a:ext uri="{FF2B5EF4-FFF2-40B4-BE49-F238E27FC236}">
                <a16:creationId xmlns:a16="http://schemas.microsoft.com/office/drawing/2014/main" id="{F1A622F6-707F-4541-8C16-C934C7530A8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9144" y="3577432"/>
            <a:ext cx="556643" cy="568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75446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>
            <a:extLst>
              <a:ext uri="{FF2B5EF4-FFF2-40B4-BE49-F238E27FC236}">
                <a16:creationId xmlns:a16="http://schemas.microsoft.com/office/drawing/2014/main" id="{029E214D-DB6D-4C38-B4F5-71C6E290DD5B}"/>
              </a:ext>
            </a:extLst>
          </p:cNvPr>
          <p:cNvSpPr/>
          <p:nvPr/>
        </p:nvSpPr>
        <p:spPr>
          <a:xfrm>
            <a:off x="681952" y="-18985"/>
            <a:ext cx="3311770" cy="323276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26" name="Título 1">
            <a:extLst>
              <a:ext uri="{FF2B5EF4-FFF2-40B4-BE49-F238E27FC236}">
                <a16:creationId xmlns:a16="http://schemas.microsoft.com/office/drawing/2014/main" id="{7568A69E-ECF2-49D6-AB21-E59D4FC292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319" y="424151"/>
            <a:ext cx="10515600" cy="79562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just"/>
            <a:r>
              <a:rPr lang="es-ES" sz="2800" b="1" dirty="0">
                <a:latin typeface="Gill Sans MT" panose="020B0502020104020203" pitchFamily="34" charset="0"/>
              </a:rPr>
              <a:t>Propuestas y análisis de solución a la problemática</a:t>
            </a:r>
          </a:p>
        </p:txBody>
      </p:sp>
      <p:grpSp>
        <p:nvGrpSpPr>
          <p:cNvPr id="19" name="Grupo 18">
            <a:extLst>
              <a:ext uri="{FF2B5EF4-FFF2-40B4-BE49-F238E27FC236}">
                <a16:creationId xmlns:a16="http://schemas.microsoft.com/office/drawing/2014/main" id="{2D521BFF-A88B-4B0C-A57F-7E33722A5B29}"/>
              </a:ext>
            </a:extLst>
          </p:cNvPr>
          <p:cNvGrpSpPr/>
          <p:nvPr/>
        </p:nvGrpSpPr>
        <p:grpSpPr>
          <a:xfrm>
            <a:off x="2135273" y="1522435"/>
            <a:ext cx="7921454" cy="4893890"/>
            <a:chOff x="2135273" y="1702191"/>
            <a:chExt cx="7921454" cy="4893890"/>
          </a:xfrm>
        </p:grpSpPr>
        <p:sp>
          <p:nvSpPr>
            <p:cNvPr id="22" name="Forma libre: forma 21">
              <a:extLst>
                <a:ext uri="{FF2B5EF4-FFF2-40B4-BE49-F238E27FC236}">
                  <a16:creationId xmlns:a16="http://schemas.microsoft.com/office/drawing/2014/main" id="{10CB6984-CC2D-41C9-B203-7BDC7612122B}"/>
                </a:ext>
              </a:extLst>
            </p:cNvPr>
            <p:cNvSpPr/>
            <p:nvPr/>
          </p:nvSpPr>
          <p:spPr>
            <a:xfrm>
              <a:off x="2135273" y="1702191"/>
              <a:ext cx="7921454" cy="1440274"/>
            </a:xfrm>
            <a:custGeom>
              <a:avLst/>
              <a:gdLst>
                <a:gd name="connsiteX0" fmla="*/ 0 w 7921454"/>
                <a:gd name="connsiteY0" fmla="*/ 144027 h 1440274"/>
                <a:gd name="connsiteX1" fmla="*/ 144027 w 7921454"/>
                <a:gd name="connsiteY1" fmla="*/ 0 h 1440274"/>
                <a:gd name="connsiteX2" fmla="*/ 7777427 w 7921454"/>
                <a:gd name="connsiteY2" fmla="*/ 0 h 1440274"/>
                <a:gd name="connsiteX3" fmla="*/ 7921454 w 7921454"/>
                <a:gd name="connsiteY3" fmla="*/ 144027 h 1440274"/>
                <a:gd name="connsiteX4" fmla="*/ 7921454 w 7921454"/>
                <a:gd name="connsiteY4" fmla="*/ 1296247 h 1440274"/>
                <a:gd name="connsiteX5" fmla="*/ 7777427 w 7921454"/>
                <a:gd name="connsiteY5" fmla="*/ 1440274 h 1440274"/>
                <a:gd name="connsiteX6" fmla="*/ 144027 w 7921454"/>
                <a:gd name="connsiteY6" fmla="*/ 1440274 h 1440274"/>
                <a:gd name="connsiteX7" fmla="*/ 0 w 7921454"/>
                <a:gd name="connsiteY7" fmla="*/ 1296247 h 1440274"/>
                <a:gd name="connsiteX8" fmla="*/ 0 w 7921454"/>
                <a:gd name="connsiteY8" fmla="*/ 144027 h 14402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921454" h="1440274">
                  <a:moveTo>
                    <a:pt x="0" y="144027"/>
                  </a:moveTo>
                  <a:cubicBezTo>
                    <a:pt x="0" y="64483"/>
                    <a:pt x="64483" y="0"/>
                    <a:pt x="144027" y="0"/>
                  </a:cubicBezTo>
                  <a:lnTo>
                    <a:pt x="7777427" y="0"/>
                  </a:lnTo>
                  <a:cubicBezTo>
                    <a:pt x="7856971" y="0"/>
                    <a:pt x="7921454" y="64483"/>
                    <a:pt x="7921454" y="144027"/>
                  </a:cubicBezTo>
                  <a:lnTo>
                    <a:pt x="7921454" y="1296247"/>
                  </a:lnTo>
                  <a:cubicBezTo>
                    <a:pt x="7921454" y="1375791"/>
                    <a:pt x="7856971" y="1440274"/>
                    <a:pt x="7777427" y="1440274"/>
                  </a:cubicBezTo>
                  <a:lnTo>
                    <a:pt x="144027" y="1440274"/>
                  </a:lnTo>
                  <a:cubicBezTo>
                    <a:pt x="64483" y="1440274"/>
                    <a:pt x="0" y="1375791"/>
                    <a:pt x="0" y="1296247"/>
                  </a:cubicBezTo>
                  <a:lnTo>
                    <a:pt x="0" y="144027"/>
                  </a:lnTo>
                  <a:close/>
                </a:path>
              </a:pathLst>
            </a:custGeom>
            <a:noFill/>
            <a:ln>
              <a:solidFill>
                <a:schemeClr val="tx2">
                  <a:lumMod val="85000"/>
                  <a:lumOff val="15000"/>
                </a:schemeClr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04518" tIns="76200" rIns="76201" bIns="76200" numCol="1" spcCol="1270" anchor="ctr" anchorCtr="0">
              <a:noAutofit/>
            </a:bodyPr>
            <a:lstStyle/>
            <a:p>
              <a:pPr marL="171450" lvl="1" indent="-171450" algn="just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s-ES" sz="1600" dirty="0">
                  <a:solidFill>
                    <a:schemeClr val="tx1"/>
                  </a:solidFill>
                  <a:latin typeface="Gill Sans MT" panose="020B0502020104020203" pitchFamily="34" charset="0"/>
                </a:rPr>
                <a:t>OECD y COFECE</a:t>
              </a:r>
              <a:endParaRPr lang="es-PE" sz="1600" kern="1200" dirty="0">
                <a:solidFill>
                  <a:schemeClr val="tx1"/>
                </a:solidFill>
                <a:latin typeface="Gill Sans MT" panose="020B0502020104020203" pitchFamily="34" charset="0"/>
              </a:endParaRPr>
            </a:p>
            <a:p>
              <a:pPr marL="171450" lvl="1" indent="-171450" algn="just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s-ES" sz="1600" kern="1200" dirty="0">
                  <a:solidFill>
                    <a:schemeClr val="tx1"/>
                  </a:solidFill>
                  <a:latin typeface="Gill Sans MT" panose="020B0502020104020203" pitchFamily="34" charset="0"/>
                </a:rPr>
                <a:t>Louis </a:t>
              </a:r>
              <a:r>
                <a:rPr lang="es-ES" sz="1600" kern="1200" dirty="0" err="1">
                  <a:solidFill>
                    <a:schemeClr val="tx1"/>
                  </a:solidFill>
                  <a:latin typeface="Gill Sans MT" panose="020B0502020104020203" pitchFamily="34" charset="0"/>
                </a:rPr>
                <a:t>Kaplow</a:t>
              </a:r>
              <a:r>
                <a:rPr lang="es-ES" sz="1600" kern="1200" dirty="0">
                  <a:solidFill>
                    <a:schemeClr val="tx1"/>
                  </a:solidFill>
                  <a:latin typeface="Gill Sans MT" panose="020B0502020104020203" pitchFamily="34" charset="0"/>
                </a:rPr>
                <a:t> y </a:t>
              </a:r>
              <a:r>
                <a:rPr lang="es-PE" sz="1600" kern="1200" dirty="0" err="1">
                  <a:solidFill>
                    <a:schemeClr val="tx1"/>
                  </a:solidFill>
                  <a:latin typeface="Gill Sans MT" panose="020B0502020104020203" pitchFamily="34" charset="0"/>
                </a:rPr>
                <a:t>Severin</a:t>
              </a:r>
              <a:r>
                <a:rPr lang="es-PE" sz="1600" kern="1200" dirty="0">
                  <a:solidFill>
                    <a:schemeClr val="tx1"/>
                  </a:solidFill>
                  <a:latin typeface="Gill Sans MT" panose="020B0502020104020203" pitchFamily="34" charset="0"/>
                </a:rPr>
                <a:t> </a:t>
              </a:r>
              <a:r>
                <a:rPr lang="es-PE" sz="1600" kern="1200" dirty="0" err="1">
                  <a:solidFill>
                    <a:schemeClr val="tx1"/>
                  </a:solidFill>
                  <a:latin typeface="Gill Sans MT" panose="020B0502020104020203" pitchFamily="34" charset="0"/>
                </a:rPr>
                <a:t>Borestein</a:t>
              </a:r>
              <a:endParaRPr lang="es-PE" sz="1600" kern="1200" dirty="0">
                <a:solidFill>
                  <a:schemeClr val="tx1"/>
                </a:solidFill>
                <a:latin typeface="Gill Sans MT" panose="020B0502020104020203" pitchFamily="34" charset="0"/>
              </a:endParaRPr>
            </a:p>
            <a:p>
              <a:pPr marL="171450" lvl="1" indent="-171450" algn="just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s-PE" sz="1600" dirty="0">
                  <a:solidFill>
                    <a:schemeClr val="accent1"/>
                  </a:solidFill>
                  <a:latin typeface="Gill Sans MT" panose="020B0502020104020203" pitchFamily="34" charset="0"/>
                </a:rPr>
                <a:t>Revisar concepto de “acuerdo” en las legislaciones.</a:t>
              </a:r>
              <a:endParaRPr lang="es-PE" sz="1600" kern="1200" dirty="0">
                <a:solidFill>
                  <a:schemeClr val="accent1"/>
                </a:solidFill>
                <a:latin typeface="Gill Sans MT" panose="020B0502020104020203" pitchFamily="34" charset="0"/>
              </a:endParaRPr>
            </a:p>
          </p:txBody>
        </p:sp>
        <p:sp>
          <p:nvSpPr>
            <p:cNvPr id="23" name="Rectángulo: esquinas redondeadas 22">
              <a:extLst>
                <a:ext uri="{FF2B5EF4-FFF2-40B4-BE49-F238E27FC236}">
                  <a16:creationId xmlns:a16="http://schemas.microsoft.com/office/drawing/2014/main" id="{E106B395-E38D-4559-9E84-B78A9F35BE5A}"/>
                </a:ext>
              </a:extLst>
            </p:cNvPr>
            <p:cNvSpPr/>
            <p:nvPr/>
          </p:nvSpPr>
          <p:spPr>
            <a:xfrm>
              <a:off x="2279300" y="1846218"/>
              <a:ext cx="1584290" cy="1152219"/>
            </a:xfrm>
            <a:prstGeom prst="roundRect">
              <a:avLst>
                <a:gd name="adj" fmla="val 10000"/>
              </a:avLst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4" name="Forma libre: forma 23">
              <a:extLst>
                <a:ext uri="{FF2B5EF4-FFF2-40B4-BE49-F238E27FC236}">
                  <a16:creationId xmlns:a16="http://schemas.microsoft.com/office/drawing/2014/main" id="{7D62868E-21B7-4D34-970D-323473A16D26}"/>
                </a:ext>
              </a:extLst>
            </p:cNvPr>
            <p:cNvSpPr/>
            <p:nvPr/>
          </p:nvSpPr>
          <p:spPr>
            <a:xfrm>
              <a:off x="2135273" y="3428999"/>
              <a:ext cx="7921454" cy="1440274"/>
            </a:xfrm>
            <a:custGeom>
              <a:avLst/>
              <a:gdLst>
                <a:gd name="connsiteX0" fmla="*/ 0 w 7921454"/>
                <a:gd name="connsiteY0" fmla="*/ 144027 h 1440274"/>
                <a:gd name="connsiteX1" fmla="*/ 144027 w 7921454"/>
                <a:gd name="connsiteY1" fmla="*/ 0 h 1440274"/>
                <a:gd name="connsiteX2" fmla="*/ 7777427 w 7921454"/>
                <a:gd name="connsiteY2" fmla="*/ 0 h 1440274"/>
                <a:gd name="connsiteX3" fmla="*/ 7921454 w 7921454"/>
                <a:gd name="connsiteY3" fmla="*/ 144027 h 1440274"/>
                <a:gd name="connsiteX4" fmla="*/ 7921454 w 7921454"/>
                <a:gd name="connsiteY4" fmla="*/ 1296247 h 1440274"/>
                <a:gd name="connsiteX5" fmla="*/ 7777427 w 7921454"/>
                <a:gd name="connsiteY5" fmla="*/ 1440274 h 1440274"/>
                <a:gd name="connsiteX6" fmla="*/ 144027 w 7921454"/>
                <a:gd name="connsiteY6" fmla="*/ 1440274 h 1440274"/>
                <a:gd name="connsiteX7" fmla="*/ 0 w 7921454"/>
                <a:gd name="connsiteY7" fmla="*/ 1296247 h 1440274"/>
                <a:gd name="connsiteX8" fmla="*/ 0 w 7921454"/>
                <a:gd name="connsiteY8" fmla="*/ 144027 h 14402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921454" h="1440274">
                  <a:moveTo>
                    <a:pt x="0" y="144027"/>
                  </a:moveTo>
                  <a:cubicBezTo>
                    <a:pt x="0" y="64483"/>
                    <a:pt x="64483" y="0"/>
                    <a:pt x="144027" y="0"/>
                  </a:cubicBezTo>
                  <a:lnTo>
                    <a:pt x="7777427" y="0"/>
                  </a:lnTo>
                  <a:cubicBezTo>
                    <a:pt x="7856971" y="0"/>
                    <a:pt x="7921454" y="64483"/>
                    <a:pt x="7921454" y="144027"/>
                  </a:cubicBezTo>
                  <a:lnTo>
                    <a:pt x="7921454" y="1296247"/>
                  </a:lnTo>
                  <a:cubicBezTo>
                    <a:pt x="7921454" y="1375791"/>
                    <a:pt x="7856971" y="1440274"/>
                    <a:pt x="7777427" y="1440274"/>
                  </a:cubicBezTo>
                  <a:lnTo>
                    <a:pt x="144027" y="1440274"/>
                  </a:lnTo>
                  <a:cubicBezTo>
                    <a:pt x="64483" y="1440274"/>
                    <a:pt x="0" y="1375791"/>
                    <a:pt x="0" y="1296247"/>
                  </a:cubicBezTo>
                  <a:lnTo>
                    <a:pt x="0" y="144027"/>
                  </a:lnTo>
                  <a:close/>
                </a:path>
              </a:pathLst>
            </a:custGeom>
            <a:noFill/>
            <a:ln>
              <a:solidFill>
                <a:schemeClr val="tx2">
                  <a:lumMod val="85000"/>
                  <a:lumOff val="15000"/>
                </a:schemeClr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04518" tIns="76200" rIns="76201" bIns="76200" numCol="1" spcCol="1270" anchor="ctr" anchorCtr="0">
              <a:noAutofit/>
            </a:bodyPr>
            <a:lstStyle/>
            <a:p>
              <a:pPr marL="171450" lvl="1" indent="-171450" algn="just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s-PE" sz="1600" dirty="0">
                  <a:solidFill>
                    <a:schemeClr val="tx1"/>
                  </a:solidFill>
                  <a:latin typeface="Gill Sans MT" panose="020B0502020104020203" pitchFamily="34" charset="0"/>
                </a:rPr>
                <a:t>Joseph E. Harrington</a:t>
              </a:r>
            </a:p>
            <a:p>
              <a:pPr marL="171450" lvl="1" indent="-171450" algn="just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s-PE" sz="1600" dirty="0">
                  <a:solidFill>
                    <a:schemeClr val="accent1"/>
                  </a:solidFill>
                  <a:latin typeface="Gill Sans MT" panose="020B0502020104020203" pitchFamily="34" charset="0"/>
                </a:rPr>
                <a:t>Transparentar la programación del algoritmos y evitar su aversión anticompetitiva.</a:t>
              </a:r>
            </a:p>
            <a:p>
              <a:pPr marL="171450" lvl="1" indent="-171450" algn="just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s-PE" sz="1600" dirty="0" err="1">
                  <a:solidFill>
                    <a:schemeClr val="tx1"/>
                  </a:solidFill>
                  <a:latin typeface="Gill Sans MT" panose="020B0502020104020203" pitchFamily="34" charset="0"/>
                </a:rPr>
                <a:t>Michal</a:t>
              </a:r>
              <a:r>
                <a:rPr lang="es-PE" sz="1600" dirty="0">
                  <a:solidFill>
                    <a:schemeClr val="tx1"/>
                  </a:solidFill>
                  <a:latin typeface="Gill Sans MT" panose="020B0502020104020203" pitchFamily="34" charset="0"/>
                </a:rPr>
                <a:t> Gal: “</a:t>
              </a:r>
              <a:r>
                <a:rPr lang="es-PE" sz="1600" i="1" dirty="0">
                  <a:solidFill>
                    <a:schemeClr val="tx1"/>
                  </a:solidFill>
                  <a:latin typeface="Gill Sans MT" panose="020B0502020104020203" pitchFamily="34" charset="0"/>
                </a:rPr>
                <a:t>plus </a:t>
              </a:r>
              <a:r>
                <a:rPr lang="es-PE" sz="1600" i="1" dirty="0" err="1">
                  <a:solidFill>
                    <a:schemeClr val="tx1"/>
                  </a:solidFill>
                  <a:latin typeface="Gill Sans MT" panose="020B0502020104020203" pitchFamily="34" charset="0"/>
                </a:rPr>
                <a:t>factors</a:t>
              </a:r>
              <a:r>
                <a:rPr lang="es-PE" sz="1600" dirty="0">
                  <a:solidFill>
                    <a:schemeClr val="tx1"/>
                  </a:solidFill>
                  <a:latin typeface="Gill Sans MT" panose="020B0502020104020203" pitchFamily="34" charset="0"/>
                </a:rPr>
                <a:t>” </a:t>
              </a:r>
            </a:p>
          </p:txBody>
        </p:sp>
        <p:sp>
          <p:nvSpPr>
            <p:cNvPr id="25" name="Rectángulo: esquinas redondeadas 24">
              <a:extLst>
                <a:ext uri="{FF2B5EF4-FFF2-40B4-BE49-F238E27FC236}">
                  <a16:creationId xmlns:a16="http://schemas.microsoft.com/office/drawing/2014/main" id="{8EAA7A50-9F66-46AF-8185-93F03CC53E01}"/>
                </a:ext>
              </a:extLst>
            </p:cNvPr>
            <p:cNvSpPr/>
            <p:nvPr/>
          </p:nvSpPr>
          <p:spPr>
            <a:xfrm>
              <a:off x="2279300" y="3573026"/>
              <a:ext cx="1584290" cy="1152219"/>
            </a:xfrm>
            <a:prstGeom prst="roundRect">
              <a:avLst>
                <a:gd name="adj" fmla="val 10000"/>
              </a:avLst>
            </a:prstGeom>
            <a:solidFill>
              <a:schemeClr val="accent1">
                <a:lumMod val="5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8" name="Forma libre: forma 27">
              <a:extLst>
                <a:ext uri="{FF2B5EF4-FFF2-40B4-BE49-F238E27FC236}">
                  <a16:creationId xmlns:a16="http://schemas.microsoft.com/office/drawing/2014/main" id="{04585E77-00C3-4886-8C4A-9E27C81D04E7}"/>
                </a:ext>
              </a:extLst>
            </p:cNvPr>
            <p:cNvSpPr/>
            <p:nvPr/>
          </p:nvSpPr>
          <p:spPr>
            <a:xfrm>
              <a:off x="2135273" y="5155807"/>
              <a:ext cx="7921454" cy="1440274"/>
            </a:xfrm>
            <a:custGeom>
              <a:avLst/>
              <a:gdLst>
                <a:gd name="connsiteX0" fmla="*/ 0 w 7921454"/>
                <a:gd name="connsiteY0" fmla="*/ 144027 h 1440274"/>
                <a:gd name="connsiteX1" fmla="*/ 144027 w 7921454"/>
                <a:gd name="connsiteY1" fmla="*/ 0 h 1440274"/>
                <a:gd name="connsiteX2" fmla="*/ 7777427 w 7921454"/>
                <a:gd name="connsiteY2" fmla="*/ 0 h 1440274"/>
                <a:gd name="connsiteX3" fmla="*/ 7921454 w 7921454"/>
                <a:gd name="connsiteY3" fmla="*/ 144027 h 1440274"/>
                <a:gd name="connsiteX4" fmla="*/ 7921454 w 7921454"/>
                <a:gd name="connsiteY4" fmla="*/ 1296247 h 1440274"/>
                <a:gd name="connsiteX5" fmla="*/ 7777427 w 7921454"/>
                <a:gd name="connsiteY5" fmla="*/ 1440274 h 1440274"/>
                <a:gd name="connsiteX6" fmla="*/ 144027 w 7921454"/>
                <a:gd name="connsiteY6" fmla="*/ 1440274 h 1440274"/>
                <a:gd name="connsiteX7" fmla="*/ 0 w 7921454"/>
                <a:gd name="connsiteY7" fmla="*/ 1296247 h 1440274"/>
                <a:gd name="connsiteX8" fmla="*/ 0 w 7921454"/>
                <a:gd name="connsiteY8" fmla="*/ 144027 h 14402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921454" h="1440274">
                  <a:moveTo>
                    <a:pt x="0" y="144027"/>
                  </a:moveTo>
                  <a:cubicBezTo>
                    <a:pt x="0" y="64483"/>
                    <a:pt x="64483" y="0"/>
                    <a:pt x="144027" y="0"/>
                  </a:cubicBezTo>
                  <a:lnTo>
                    <a:pt x="7777427" y="0"/>
                  </a:lnTo>
                  <a:cubicBezTo>
                    <a:pt x="7856971" y="0"/>
                    <a:pt x="7921454" y="64483"/>
                    <a:pt x="7921454" y="144027"/>
                  </a:cubicBezTo>
                  <a:lnTo>
                    <a:pt x="7921454" y="1296247"/>
                  </a:lnTo>
                  <a:cubicBezTo>
                    <a:pt x="7921454" y="1375791"/>
                    <a:pt x="7856971" y="1440274"/>
                    <a:pt x="7777427" y="1440274"/>
                  </a:cubicBezTo>
                  <a:lnTo>
                    <a:pt x="144027" y="1440274"/>
                  </a:lnTo>
                  <a:cubicBezTo>
                    <a:pt x="64483" y="1440274"/>
                    <a:pt x="0" y="1375791"/>
                    <a:pt x="0" y="1296247"/>
                  </a:cubicBezTo>
                  <a:lnTo>
                    <a:pt x="0" y="144027"/>
                  </a:lnTo>
                  <a:close/>
                </a:path>
              </a:pathLst>
            </a:custGeom>
            <a:noFill/>
            <a:ln>
              <a:solidFill>
                <a:schemeClr val="tx2">
                  <a:lumMod val="85000"/>
                  <a:lumOff val="15000"/>
                </a:schemeClr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04518" tIns="76200" rIns="76201" bIns="76200" numCol="1" spcCol="1270" anchor="ctr" anchorCtr="0">
              <a:noAutofit/>
            </a:bodyPr>
            <a:lstStyle/>
            <a:p>
              <a:pPr marL="171450" lvl="1" indent="-171450" algn="just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s-PE" sz="1600" dirty="0" err="1">
                  <a:solidFill>
                    <a:schemeClr val="tx1"/>
                  </a:solidFill>
                  <a:latin typeface="Gill Sans MT" panose="020B0502020104020203" pitchFamily="34" charset="0"/>
                </a:rPr>
                <a:t>Bundeskartellamt</a:t>
              </a:r>
              <a:r>
                <a:rPr lang="es-PE" sz="1600" dirty="0">
                  <a:solidFill>
                    <a:schemeClr val="tx1"/>
                  </a:solidFill>
                  <a:latin typeface="Gill Sans MT" panose="020B0502020104020203" pitchFamily="34" charset="0"/>
                </a:rPr>
                <a:t> (Autoridad de competencia alemana)</a:t>
              </a:r>
            </a:p>
            <a:p>
              <a:pPr marL="171450" lvl="1" indent="-171450" algn="just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s-PE" sz="1600" dirty="0" err="1">
                  <a:solidFill>
                    <a:schemeClr val="tx1"/>
                  </a:solidFill>
                  <a:latin typeface="Gill Sans MT" panose="020B0502020104020203" pitchFamily="34" charset="0"/>
                </a:rPr>
                <a:t>Autorité</a:t>
              </a:r>
              <a:r>
                <a:rPr lang="es-PE" sz="1600" dirty="0">
                  <a:solidFill>
                    <a:schemeClr val="tx1"/>
                  </a:solidFill>
                  <a:latin typeface="Gill Sans MT" panose="020B0502020104020203" pitchFamily="34" charset="0"/>
                </a:rPr>
                <a:t> de la </a:t>
              </a:r>
              <a:r>
                <a:rPr lang="es-PE" sz="1600" dirty="0" err="1">
                  <a:solidFill>
                    <a:schemeClr val="tx1"/>
                  </a:solidFill>
                  <a:latin typeface="Gill Sans MT" panose="020B0502020104020203" pitchFamily="34" charset="0"/>
                </a:rPr>
                <a:t>Concurrence</a:t>
              </a:r>
              <a:r>
                <a:rPr lang="es-PE" sz="1600" dirty="0">
                  <a:solidFill>
                    <a:schemeClr val="tx1"/>
                  </a:solidFill>
                  <a:latin typeface="Gill Sans MT" panose="020B0502020104020203" pitchFamily="34" charset="0"/>
                </a:rPr>
                <a:t> (Autoridad de competencia francesa)</a:t>
              </a:r>
            </a:p>
            <a:p>
              <a:pPr marL="171450" lvl="1" indent="-171450" algn="just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s-PE" sz="1600" dirty="0">
                  <a:solidFill>
                    <a:schemeClr val="accent1"/>
                  </a:solidFill>
                  <a:latin typeface="Gill Sans MT" panose="020B0502020104020203" pitchFamily="34" charset="0"/>
                </a:rPr>
                <a:t>No se existe un riesgo real de esta conducta.</a:t>
              </a:r>
            </a:p>
          </p:txBody>
        </p:sp>
        <p:sp>
          <p:nvSpPr>
            <p:cNvPr id="29" name="Rectángulo: esquinas redondeadas 28">
              <a:extLst>
                <a:ext uri="{FF2B5EF4-FFF2-40B4-BE49-F238E27FC236}">
                  <a16:creationId xmlns:a16="http://schemas.microsoft.com/office/drawing/2014/main" id="{37EB8101-CE6A-4FC0-9A43-2B466E5EAF7C}"/>
                </a:ext>
              </a:extLst>
            </p:cNvPr>
            <p:cNvSpPr/>
            <p:nvPr/>
          </p:nvSpPr>
          <p:spPr>
            <a:xfrm>
              <a:off x="2279300" y="5299834"/>
              <a:ext cx="1584290" cy="1152219"/>
            </a:xfrm>
            <a:prstGeom prst="roundRect">
              <a:avLst>
                <a:gd name="adj" fmla="val 10000"/>
              </a:avLst>
            </a:prstGeom>
            <a:solidFill>
              <a:schemeClr val="accent1">
                <a:lumMod val="5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</p:grpSp>
      <p:sp>
        <p:nvSpPr>
          <p:cNvPr id="31" name="CuadroTexto 30">
            <a:extLst>
              <a:ext uri="{FF2B5EF4-FFF2-40B4-BE49-F238E27FC236}">
                <a16:creationId xmlns:a16="http://schemas.microsoft.com/office/drawing/2014/main" id="{4BBD30F8-F52F-42C9-9C17-A8F094C15ACB}"/>
              </a:ext>
            </a:extLst>
          </p:cNvPr>
          <p:cNvSpPr txBox="1"/>
          <p:nvPr/>
        </p:nvSpPr>
        <p:spPr>
          <a:xfrm>
            <a:off x="2279300" y="2025461"/>
            <a:ext cx="1584290" cy="3139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PE" sz="1600" b="1" kern="1200" dirty="0">
                <a:solidFill>
                  <a:schemeClr val="bg1"/>
                </a:solidFill>
                <a:latin typeface="Gill Sans MT" panose="020B0502020104020203" pitchFamily="34" charset="0"/>
              </a:rPr>
              <a:t>“ex post”</a:t>
            </a: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EFB00C50-BB4F-4EEF-A5BB-AC8CB7DBECCB}"/>
              </a:ext>
            </a:extLst>
          </p:cNvPr>
          <p:cNvSpPr txBox="1"/>
          <p:nvPr/>
        </p:nvSpPr>
        <p:spPr>
          <a:xfrm>
            <a:off x="2279300" y="3812413"/>
            <a:ext cx="1584290" cy="3139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PE" sz="1600" b="1" dirty="0">
                <a:solidFill>
                  <a:schemeClr val="bg1"/>
                </a:solidFill>
                <a:latin typeface="Gill Sans MT" panose="020B0502020104020203" pitchFamily="34" charset="0"/>
              </a:rPr>
              <a:t>“ex ante</a:t>
            </a:r>
            <a:r>
              <a:rPr lang="es-PE" sz="1600" b="1" kern="1200" dirty="0">
                <a:solidFill>
                  <a:schemeClr val="bg1"/>
                </a:solidFill>
                <a:latin typeface="Gill Sans MT" panose="020B0502020104020203" pitchFamily="34" charset="0"/>
              </a:rPr>
              <a:t>”</a:t>
            </a:r>
            <a:endParaRPr lang="es-PE" sz="1800" b="1" kern="1200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9AD53A1A-B844-4482-A116-E48F7842D182}"/>
              </a:ext>
            </a:extLst>
          </p:cNvPr>
          <p:cNvSpPr txBox="1"/>
          <p:nvPr/>
        </p:nvSpPr>
        <p:spPr>
          <a:xfrm>
            <a:off x="2279300" y="5428421"/>
            <a:ext cx="1584290" cy="535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PE" sz="1600" b="1" kern="1200" dirty="0">
                <a:solidFill>
                  <a:schemeClr val="bg1"/>
                </a:solidFill>
                <a:latin typeface="Gill Sans MT" panose="020B0502020104020203" pitchFamily="34" charset="0"/>
              </a:rPr>
              <a:t>No intervención</a:t>
            </a:r>
          </a:p>
        </p:txBody>
      </p:sp>
    </p:spTree>
    <p:extLst>
      <p:ext uri="{BB962C8B-B14F-4D97-AF65-F5344CB8AC3E}">
        <p14:creationId xmlns:p14="http://schemas.microsoft.com/office/powerpoint/2010/main" val="17107769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>
            <a:extLst>
              <a:ext uri="{FF2B5EF4-FFF2-40B4-BE49-F238E27FC236}">
                <a16:creationId xmlns:a16="http://schemas.microsoft.com/office/drawing/2014/main" id="{029E214D-DB6D-4C38-B4F5-71C6E290DD5B}"/>
              </a:ext>
            </a:extLst>
          </p:cNvPr>
          <p:cNvSpPr/>
          <p:nvPr/>
        </p:nvSpPr>
        <p:spPr>
          <a:xfrm>
            <a:off x="681952" y="-18985"/>
            <a:ext cx="3311770" cy="323276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26" name="Título 1">
            <a:extLst>
              <a:ext uri="{FF2B5EF4-FFF2-40B4-BE49-F238E27FC236}">
                <a16:creationId xmlns:a16="http://schemas.microsoft.com/office/drawing/2014/main" id="{7568A69E-ECF2-49D6-AB21-E59D4FC292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319" y="424151"/>
            <a:ext cx="10515600" cy="79562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just"/>
            <a:r>
              <a:rPr lang="es-ES" sz="2800" b="1" dirty="0">
                <a:latin typeface="Gill Sans MT" panose="020B0502020104020203" pitchFamily="34" charset="0"/>
              </a:rPr>
              <a:t>Conclusiones</a:t>
            </a: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FEA329A6-03E1-43DC-8E56-555C286DB9BA}"/>
              </a:ext>
            </a:extLst>
          </p:cNvPr>
          <p:cNvSpPr txBox="1">
            <a:spLocks/>
          </p:cNvSpPr>
          <p:nvPr/>
        </p:nvSpPr>
        <p:spPr>
          <a:xfrm>
            <a:off x="837055" y="1827398"/>
            <a:ext cx="10152127" cy="36700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algn="just">
              <a:spcBef>
                <a:spcPts val="0"/>
              </a:spcBef>
              <a:spcAft>
                <a:spcPts val="2400"/>
              </a:spcAft>
              <a:buFont typeface="Wingdings" panose="020B0604020202020204" pitchFamily="34" charset="0"/>
              <a:buChar char="q"/>
            </a:pPr>
            <a:r>
              <a:rPr lang="es-ES" sz="2000" dirty="0">
                <a:solidFill>
                  <a:prstClr val="black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Si bien la implementación de algoritmos de fijación de precios generan beneficios para los agentes económicos en el mercado, también puede facilitar un escenario de colusión tácita.</a:t>
            </a:r>
          </a:p>
          <a:p>
            <a:pPr marL="514350" indent="-514350" algn="just">
              <a:spcBef>
                <a:spcPts val="0"/>
              </a:spcBef>
              <a:spcAft>
                <a:spcPts val="2400"/>
              </a:spcAft>
              <a:buFont typeface="Wingdings" panose="020B0604020202020204" pitchFamily="34" charset="0"/>
              <a:buChar char="q"/>
            </a:pPr>
            <a:r>
              <a:rPr lang="es-ES" sz="2000" dirty="0">
                <a:solidFill>
                  <a:prstClr val="black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La tipificación de la Ley de Represión de Conductas Anticompetitivas exige a la autoridad de competencia la probanza del elemento objetivo de concertación entre los competidores.</a:t>
            </a:r>
          </a:p>
          <a:p>
            <a:pPr marL="514350" indent="-514350" algn="just">
              <a:spcBef>
                <a:spcPts val="0"/>
              </a:spcBef>
              <a:spcAft>
                <a:spcPts val="2400"/>
              </a:spcAft>
              <a:buFont typeface="Wingdings" panose="020B0604020202020204" pitchFamily="34" charset="0"/>
              <a:buChar char="q"/>
            </a:pPr>
            <a:r>
              <a:rPr lang="es-ES" sz="2000" dirty="0">
                <a:solidFill>
                  <a:prstClr val="black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 sancionarse un escenario de colusión tácita facilitado por el uso de algoritmos de fijación de precios, ello transgrediría el principio de tipificación del derecho administrativo sancionador</a:t>
            </a:r>
            <a:r>
              <a:rPr lang="es-PE" sz="2000" dirty="0">
                <a:effectLst/>
                <a:latin typeface="Gill Sans MT" panose="020B05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marL="514350" indent="-514350" algn="just">
              <a:spcBef>
                <a:spcPts val="0"/>
              </a:spcBef>
              <a:spcAft>
                <a:spcPts val="2400"/>
              </a:spcAft>
              <a:buFont typeface="Wingdings" panose="020B0604020202020204" pitchFamily="34" charset="0"/>
              <a:buChar char="q"/>
            </a:pPr>
            <a:r>
              <a:rPr lang="es-PE" sz="2000" dirty="0">
                <a:effectLst/>
                <a:latin typeface="Gill Sans MT" panose="020B05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No se debería optar por una regulación ex ante que desincentive el uso de la tecnología e innovación.</a:t>
            </a:r>
            <a:endParaRPr lang="es-ES" sz="2000" dirty="0">
              <a:solidFill>
                <a:prstClr val="black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24555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2">
            <a:extLst>
              <a:ext uri="{FF2B5EF4-FFF2-40B4-BE49-F238E27FC236}">
                <a16:creationId xmlns:a16="http://schemas.microsoft.com/office/drawing/2014/main" id="{229200E8-8370-4A3A-BFA1-BDF826C21C56}"/>
              </a:ext>
            </a:extLst>
          </p:cNvPr>
          <p:cNvSpPr txBox="1">
            <a:spLocks/>
          </p:cNvSpPr>
          <p:nvPr/>
        </p:nvSpPr>
        <p:spPr>
          <a:xfrm>
            <a:off x="6877050" y="3181852"/>
            <a:ext cx="5314950" cy="870385"/>
          </a:xfrm>
          <a:prstGeom prst="rect">
            <a:avLst/>
          </a:prstGeom>
          <a:solidFill>
            <a:schemeClr val="bg2">
              <a:lumMod val="50000"/>
              <a:alpha val="8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vert="horz" lIns="91440" tIns="45720" rIns="7200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85725"/>
            <a:r>
              <a:rPr lang="es-ES" sz="3200" b="1" dirty="0">
                <a:solidFill>
                  <a:schemeClr val="bg1"/>
                </a:solidFill>
                <a:latin typeface="Tw Cen MT" panose="020B0602020104020603" pitchFamily="34" charset="0"/>
              </a:rPr>
              <a:t>Gracias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CBC1B82E-AE02-4118-9860-32DA403BC596}"/>
              </a:ext>
            </a:extLst>
          </p:cNvPr>
          <p:cNvSpPr txBox="1"/>
          <p:nvPr/>
        </p:nvSpPr>
        <p:spPr>
          <a:xfrm>
            <a:off x="10002553" y="4140103"/>
            <a:ext cx="274237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5725"/>
            <a:r>
              <a:rPr lang="es-ES" sz="1600" i="1" dirty="0">
                <a:solidFill>
                  <a:schemeClr val="bg1"/>
                </a:solidFill>
                <a:latin typeface="Tw Cen MT" panose="020B0602020104020603" pitchFamily="34" charset="0"/>
              </a:rPr>
              <a:t>Sofía Rivera Alvarado</a:t>
            </a:r>
            <a:endParaRPr lang="es-PE" sz="1600" i="1" dirty="0">
              <a:solidFill>
                <a:schemeClr val="bg1"/>
              </a:solidFill>
              <a:latin typeface="Tw Cen MT" panose="020B06020201040206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815840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1775</TotalTime>
  <Words>404</Words>
  <Application>Microsoft Office PowerPoint</Application>
  <PresentationFormat>Panorámica</PresentationFormat>
  <Paragraphs>44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7" baseType="lpstr">
      <vt:lpstr>Arial</vt:lpstr>
      <vt:lpstr>Calibri</vt:lpstr>
      <vt:lpstr>Calibri Light</vt:lpstr>
      <vt:lpstr>Gill Sans MT</vt:lpstr>
      <vt:lpstr>Tw Cen MT</vt:lpstr>
      <vt:lpstr>Verdana</vt:lpstr>
      <vt:lpstr>Wingdings</vt:lpstr>
      <vt:lpstr>Tema de Office</vt:lpstr>
      <vt:lpstr>Presentación de PowerPoint</vt:lpstr>
      <vt:lpstr>Presentación de PowerPoint</vt:lpstr>
      <vt:lpstr>Algoritmos y la fijación de precios</vt:lpstr>
      <vt:lpstr>Principales Hallazgos</vt:lpstr>
      <vt:lpstr>Escenarios anticompetitivos facilitados por el uso de algoritmos de fijación de precios</vt:lpstr>
      <vt:lpstr>Presentación de PowerPoint</vt:lpstr>
      <vt:lpstr>Propuestas y análisis de solución a la problemática</vt:lpstr>
      <vt:lpstr>Conclusiones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Sofia Rivera</dc:creator>
  <cp:lastModifiedBy>Sofia Rivera</cp:lastModifiedBy>
  <cp:revision>59</cp:revision>
  <dcterms:created xsi:type="dcterms:W3CDTF">2021-04-19T03:28:01Z</dcterms:created>
  <dcterms:modified xsi:type="dcterms:W3CDTF">2021-04-30T03:22:44Z</dcterms:modified>
</cp:coreProperties>
</file>